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87" r:id="rId11"/>
    <p:sldId id="28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4" r:id="rId22"/>
    <p:sldId id="285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6" r:id="rId33"/>
  </p:sldIdLst>
  <p:sldSz cx="18288000" cy="10287000"/>
  <p:notesSz cx="6858000" cy="9144000"/>
  <p:embeddedFontLst>
    <p:embeddedFont>
      <p:font typeface="Arimo" panose="020B0604020202020204" charset="0"/>
      <p:regular r:id="rId35"/>
    </p:embeddedFont>
    <p:embeddedFont>
      <p:font typeface="Arimo Bold" panose="020B0604020202020204" charset="0"/>
      <p:regular r:id="rId36"/>
    </p:embeddedFont>
    <p:embeddedFont>
      <p:font typeface="Montserrat Bold" panose="00000800000000000000" pitchFamily="2" charset="0"/>
      <p:regular r:id="rId37"/>
      <p:bold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29CF1-1EAC-532B-076A-AE7F374FB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9C3051-1C87-041F-CCCA-500CEA9E58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30C40-EFA1-B3E1-6296-17A6A81DF80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8879902-8FB5-5142-1044-F322DA228A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92D159C-9F84-30EC-C592-B3D74499E6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2C516-C120-A032-53EA-EC36DC09C8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966B2-24C0-665C-93D7-02DC0E41F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07736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2534096"/>
            <a:ext cx="9445526" cy="3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Sentiment and Thematic Analysis of "My One NZ" Mobile Application User Reviews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455569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 Business Data Analytics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7237660"/>
            <a:ext cx="9445526" cy="45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Student: Sneha Umrikar | Course: MBI806B | Date: October 19,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B6B6A-CE1E-4F7A-1FF8-51A851A406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2" y="722367"/>
            <a:ext cx="17556516" cy="88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9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35FA2-DCD0-3211-BEF7-DA99E4F138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2" y="722367"/>
            <a:ext cx="17556516" cy="88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58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79748" y="1585615"/>
            <a:ext cx="14607331" cy="90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Issues in Negative Feedback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79748" y="3262015"/>
            <a:ext cx="3510706" cy="385614"/>
            <a:chOff x="0" y="0"/>
            <a:chExt cx="4680942" cy="5141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80966" cy="514223"/>
            </a:xfrm>
            <a:custGeom>
              <a:avLst/>
              <a:gdLst/>
              <a:ahLst/>
              <a:cxnLst/>
              <a:rect l="l" t="t" r="r" b="b"/>
              <a:pathLst>
                <a:path w="4680966" h="51422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4619244" y="0"/>
                  </a:lnTo>
                  <a:cubicBezTo>
                    <a:pt x="4653280" y="0"/>
                    <a:pt x="4680966" y="27686"/>
                    <a:pt x="4680966" y="61722"/>
                  </a:cubicBezTo>
                  <a:lnTo>
                    <a:pt x="4680966" y="452501"/>
                  </a:lnTo>
                  <a:cubicBezTo>
                    <a:pt x="4680966" y="486537"/>
                    <a:pt x="4653280" y="514223"/>
                    <a:pt x="4619244" y="514223"/>
                  </a:cubicBezTo>
                  <a:lnTo>
                    <a:pt x="61722" y="514223"/>
                  </a:lnTo>
                  <a:cubicBezTo>
                    <a:pt x="27686" y="514096"/>
                    <a:pt x="0" y="486537"/>
                    <a:pt x="0" y="45250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79748" y="3262015"/>
            <a:ext cx="817215" cy="385614"/>
            <a:chOff x="0" y="0"/>
            <a:chExt cx="1089620" cy="5141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89660" cy="514223"/>
            </a:xfrm>
            <a:custGeom>
              <a:avLst/>
              <a:gdLst/>
              <a:ahLst/>
              <a:cxnLst/>
              <a:rect l="l" t="t" r="r" b="b"/>
              <a:pathLst>
                <a:path w="1089660" h="51422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1027938" y="0"/>
                  </a:lnTo>
                  <a:cubicBezTo>
                    <a:pt x="1061974" y="0"/>
                    <a:pt x="1089660" y="27686"/>
                    <a:pt x="1089660" y="61722"/>
                  </a:cubicBezTo>
                  <a:lnTo>
                    <a:pt x="1089660" y="452501"/>
                  </a:lnTo>
                  <a:cubicBezTo>
                    <a:pt x="1089660" y="486537"/>
                    <a:pt x="1061974" y="514223"/>
                    <a:pt x="1027938" y="514223"/>
                  </a:cubicBezTo>
                  <a:lnTo>
                    <a:pt x="61722" y="514223"/>
                  </a:lnTo>
                  <a:cubicBezTo>
                    <a:pt x="27686" y="514096"/>
                    <a:pt x="0" y="486537"/>
                    <a:pt x="0" y="452501"/>
                  </a:cubicBezTo>
                  <a:close/>
                </a:path>
              </a:pathLst>
            </a:custGeom>
            <a:solidFill>
              <a:srgbClr val="2D2E3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821734" y="3319165"/>
            <a:ext cx="1377106" cy="32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23.28%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9748" y="4014045"/>
            <a:ext cx="4787652" cy="41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Installation/Compatibility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9748" y="4580185"/>
            <a:ext cx="5119092" cy="53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1,340 mentions of issues during setup.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84454" y="3262015"/>
            <a:ext cx="3684240" cy="385614"/>
            <a:chOff x="0" y="0"/>
            <a:chExt cx="4912320" cy="5141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12360" cy="514223"/>
            </a:xfrm>
            <a:custGeom>
              <a:avLst/>
              <a:gdLst/>
              <a:ahLst/>
              <a:cxnLst/>
              <a:rect l="l" t="t" r="r" b="b"/>
              <a:pathLst>
                <a:path w="4912360" h="51422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4850638" y="0"/>
                  </a:lnTo>
                  <a:cubicBezTo>
                    <a:pt x="4884674" y="0"/>
                    <a:pt x="4912360" y="27686"/>
                    <a:pt x="4912360" y="61722"/>
                  </a:cubicBezTo>
                  <a:lnTo>
                    <a:pt x="4912360" y="452501"/>
                  </a:lnTo>
                  <a:cubicBezTo>
                    <a:pt x="4912360" y="486537"/>
                    <a:pt x="4884674" y="514223"/>
                    <a:pt x="4850638" y="514223"/>
                  </a:cubicBezTo>
                  <a:lnTo>
                    <a:pt x="61722" y="514223"/>
                  </a:lnTo>
                  <a:cubicBezTo>
                    <a:pt x="27686" y="514096"/>
                    <a:pt x="0" y="486537"/>
                    <a:pt x="0" y="45250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584454" y="3262015"/>
            <a:ext cx="779860" cy="385614"/>
            <a:chOff x="0" y="0"/>
            <a:chExt cx="1039813" cy="5141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39876" cy="514223"/>
            </a:xfrm>
            <a:custGeom>
              <a:avLst/>
              <a:gdLst/>
              <a:ahLst/>
              <a:cxnLst/>
              <a:rect l="l" t="t" r="r" b="b"/>
              <a:pathLst>
                <a:path w="1039876" h="51422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978154" y="0"/>
                  </a:lnTo>
                  <a:cubicBezTo>
                    <a:pt x="1012190" y="0"/>
                    <a:pt x="1039876" y="27686"/>
                    <a:pt x="1039876" y="61722"/>
                  </a:cubicBezTo>
                  <a:lnTo>
                    <a:pt x="1039876" y="452501"/>
                  </a:lnTo>
                  <a:cubicBezTo>
                    <a:pt x="1039876" y="486537"/>
                    <a:pt x="1012190" y="514223"/>
                    <a:pt x="978154" y="514223"/>
                  </a:cubicBezTo>
                  <a:lnTo>
                    <a:pt x="61722" y="514223"/>
                  </a:lnTo>
                  <a:cubicBezTo>
                    <a:pt x="27686" y="514096"/>
                    <a:pt x="0" y="486537"/>
                    <a:pt x="0" y="452501"/>
                  </a:cubicBezTo>
                  <a:close/>
                </a:path>
              </a:pathLst>
            </a:custGeom>
            <a:solidFill>
              <a:srgbClr val="2D2E3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499972" y="3319165"/>
            <a:ext cx="1203572" cy="32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21.17%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4454" y="4014044"/>
            <a:ext cx="3506092" cy="45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Update Problems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84454" y="4580185"/>
            <a:ext cx="5119092" cy="100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1,219 reviews citing issues following app updates.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089160" y="3262015"/>
            <a:ext cx="3576191" cy="385614"/>
            <a:chOff x="0" y="0"/>
            <a:chExt cx="4768255" cy="5141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68215" cy="514223"/>
            </a:xfrm>
            <a:custGeom>
              <a:avLst/>
              <a:gdLst/>
              <a:ahLst/>
              <a:cxnLst/>
              <a:rect l="l" t="t" r="r" b="b"/>
              <a:pathLst>
                <a:path w="4768215" h="51422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4706493" y="0"/>
                  </a:lnTo>
                  <a:cubicBezTo>
                    <a:pt x="4740529" y="0"/>
                    <a:pt x="4768215" y="27686"/>
                    <a:pt x="4768215" y="61722"/>
                  </a:cubicBezTo>
                  <a:lnTo>
                    <a:pt x="4768215" y="452501"/>
                  </a:lnTo>
                  <a:cubicBezTo>
                    <a:pt x="4768215" y="486537"/>
                    <a:pt x="4740529" y="514223"/>
                    <a:pt x="4706493" y="514223"/>
                  </a:cubicBezTo>
                  <a:lnTo>
                    <a:pt x="61722" y="514223"/>
                  </a:lnTo>
                  <a:cubicBezTo>
                    <a:pt x="27686" y="514096"/>
                    <a:pt x="0" y="486537"/>
                    <a:pt x="0" y="45250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089160" y="3262015"/>
            <a:ext cx="458390" cy="385614"/>
            <a:chOff x="0" y="0"/>
            <a:chExt cx="611187" cy="51415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1251" cy="514223"/>
            </a:xfrm>
            <a:custGeom>
              <a:avLst/>
              <a:gdLst/>
              <a:ahLst/>
              <a:cxnLst/>
              <a:rect l="l" t="t" r="r" b="b"/>
              <a:pathLst>
                <a:path w="611251" h="51422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549529" y="0"/>
                  </a:lnTo>
                  <a:cubicBezTo>
                    <a:pt x="583565" y="0"/>
                    <a:pt x="611251" y="27686"/>
                    <a:pt x="611251" y="61722"/>
                  </a:cubicBezTo>
                  <a:lnTo>
                    <a:pt x="611251" y="452501"/>
                  </a:lnTo>
                  <a:cubicBezTo>
                    <a:pt x="611251" y="486537"/>
                    <a:pt x="583565" y="514223"/>
                    <a:pt x="549529" y="514223"/>
                  </a:cubicBezTo>
                  <a:lnTo>
                    <a:pt x="61722" y="514223"/>
                  </a:lnTo>
                  <a:cubicBezTo>
                    <a:pt x="27686" y="514096"/>
                    <a:pt x="0" y="486537"/>
                    <a:pt x="0" y="452501"/>
                  </a:cubicBezTo>
                  <a:close/>
                </a:path>
              </a:pathLst>
            </a:custGeom>
            <a:solidFill>
              <a:srgbClr val="2D2E34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5896630" y="3319165"/>
            <a:ext cx="1311622" cy="32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12.82%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89160" y="4014044"/>
            <a:ext cx="3506092" cy="45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Usage Issues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89160" y="4580185"/>
            <a:ext cx="5119092" cy="100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Complaints related to data tracking and consumption.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79748" y="6353026"/>
            <a:ext cx="3678139" cy="385614"/>
            <a:chOff x="0" y="0"/>
            <a:chExt cx="4904185" cy="51415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904232" cy="514223"/>
            </a:xfrm>
            <a:custGeom>
              <a:avLst/>
              <a:gdLst/>
              <a:ahLst/>
              <a:cxnLst/>
              <a:rect l="l" t="t" r="r" b="b"/>
              <a:pathLst>
                <a:path w="4904232" h="51422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4842510" y="0"/>
                  </a:lnTo>
                  <a:cubicBezTo>
                    <a:pt x="4876546" y="0"/>
                    <a:pt x="4904232" y="27686"/>
                    <a:pt x="4904232" y="61722"/>
                  </a:cubicBezTo>
                  <a:lnTo>
                    <a:pt x="4904232" y="452501"/>
                  </a:lnTo>
                  <a:cubicBezTo>
                    <a:pt x="4904232" y="486537"/>
                    <a:pt x="4876546" y="514223"/>
                    <a:pt x="4842510" y="514223"/>
                  </a:cubicBezTo>
                  <a:lnTo>
                    <a:pt x="61722" y="514223"/>
                  </a:lnTo>
                  <a:cubicBezTo>
                    <a:pt x="27686" y="514096"/>
                    <a:pt x="0" y="486537"/>
                    <a:pt x="0" y="45250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079748" y="6353026"/>
            <a:ext cx="467469" cy="385614"/>
            <a:chOff x="0" y="0"/>
            <a:chExt cx="623292" cy="51415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23316" cy="514223"/>
            </a:xfrm>
            <a:custGeom>
              <a:avLst/>
              <a:gdLst/>
              <a:ahLst/>
              <a:cxnLst/>
              <a:rect l="l" t="t" r="r" b="b"/>
              <a:pathLst>
                <a:path w="623316" h="51422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561594" y="0"/>
                  </a:lnTo>
                  <a:cubicBezTo>
                    <a:pt x="595630" y="0"/>
                    <a:pt x="623316" y="27686"/>
                    <a:pt x="623316" y="61722"/>
                  </a:cubicBezTo>
                  <a:lnTo>
                    <a:pt x="623316" y="452501"/>
                  </a:lnTo>
                  <a:cubicBezTo>
                    <a:pt x="623316" y="486537"/>
                    <a:pt x="595630" y="514223"/>
                    <a:pt x="561594" y="514223"/>
                  </a:cubicBezTo>
                  <a:lnTo>
                    <a:pt x="61722" y="514223"/>
                  </a:lnTo>
                  <a:cubicBezTo>
                    <a:pt x="27686" y="514096"/>
                    <a:pt x="0" y="486537"/>
                    <a:pt x="0" y="452501"/>
                  </a:cubicBezTo>
                  <a:close/>
                </a:path>
              </a:pathLst>
            </a:custGeom>
            <a:solidFill>
              <a:srgbClr val="2D2E34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4989165" y="6410176"/>
            <a:ext cx="1209675" cy="32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12.71%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79748" y="7105055"/>
            <a:ext cx="4406652" cy="41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 Crashes/Freezing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79748" y="7671197"/>
            <a:ext cx="5119092" cy="100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Stability issues impacting user experience.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584454" y="6353026"/>
            <a:ext cx="3571280" cy="385614"/>
            <a:chOff x="0" y="0"/>
            <a:chExt cx="4761707" cy="51415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61738" cy="514223"/>
            </a:xfrm>
            <a:custGeom>
              <a:avLst/>
              <a:gdLst/>
              <a:ahLst/>
              <a:cxnLst/>
              <a:rect l="l" t="t" r="r" b="b"/>
              <a:pathLst>
                <a:path w="4761738" h="51422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4700016" y="0"/>
                  </a:lnTo>
                  <a:cubicBezTo>
                    <a:pt x="4734052" y="0"/>
                    <a:pt x="4761738" y="27686"/>
                    <a:pt x="4761738" y="61722"/>
                  </a:cubicBezTo>
                  <a:lnTo>
                    <a:pt x="4761738" y="452501"/>
                  </a:lnTo>
                  <a:cubicBezTo>
                    <a:pt x="4761738" y="486537"/>
                    <a:pt x="4734052" y="514223"/>
                    <a:pt x="4700016" y="514223"/>
                  </a:cubicBezTo>
                  <a:lnTo>
                    <a:pt x="61722" y="514223"/>
                  </a:lnTo>
                  <a:cubicBezTo>
                    <a:pt x="27686" y="514096"/>
                    <a:pt x="0" y="486537"/>
                    <a:pt x="0" y="45250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6584454" y="6353026"/>
            <a:ext cx="451396" cy="385614"/>
            <a:chOff x="0" y="0"/>
            <a:chExt cx="601862" cy="51415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01853" cy="514223"/>
            </a:xfrm>
            <a:custGeom>
              <a:avLst/>
              <a:gdLst/>
              <a:ahLst/>
              <a:cxnLst/>
              <a:rect l="l" t="t" r="r" b="b"/>
              <a:pathLst>
                <a:path w="601853" h="514223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540131" y="0"/>
                  </a:lnTo>
                  <a:cubicBezTo>
                    <a:pt x="574167" y="0"/>
                    <a:pt x="601853" y="27686"/>
                    <a:pt x="601853" y="61722"/>
                  </a:cubicBezTo>
                  <a:lnTo>
                    <a:pt x="601853" y="452501"/>
                  </a:lnTo>
                  <a:cubicBezTo>
                    <a:pt x="601853" y="486537"/>
                    <a:pt x="574167" y="514223"/>
                    <a:pt x="540131" y="514223"/>
                  </a:cubicBezTo>
                  <a:lnTo>
                    <a:pt x="61722" y="514223"/>
                  </a:lnTo>
                  <a:cubicBezTo>
                    <a:pt x="27686" y="514096"/>
                    <a:pt x="0" y="486537"/>
                    <a:pt x="0" y="452501"/>
                  </a:cubicBezTo>
                  <a:close/>
                </a:path>
              </a:pathLst>
            </a:custGeom>
            <a:solidFill>
              <a:srgbClr val="2D2E34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0387012" y="6410176"/>
            <a:ext cx="1316534" cy="32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12.64%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584454" y="7105055"/>
            <a:ext cx="4243834" cy="45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Billing/Charging Issues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584454" y="7671197"/>
            <a:ext cx="5119092" cy="100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Inconsistencies and lack of clarity in billing.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244182" y="878160"/>
            <a:ext cx="12712391" cy="8628255"/>
            <a:chOff x="0" y="0"/>
            <a:chExt cx="16949855" cy="11504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949801" cy="11504295"/>
            </a:xfrm>
            <a:custGeom>
              <a:avLst/>
              <a:gdLst/>
              <a:ahLst/>
              <a:cxnLst/>
              <a:rect l="l" t="t" r="r" b="b"/>
              <a:pathLst>
                <a:path w="16949801" h="11504295">
                  <a:moveTo>
                    <a:pt x="0" y="0"/>
                  </a:moveTo>
                  <a:lnTo>
                    <a:pt x="16949801" y="0"/>
                  </a:lnTo>
                  <a:lnTo>
                    <a:pt x="16949801" y="11504295"/>
                  </a:lnTo>
                  <a:lnTo>
                    <a:pt x="0" y="11504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815" b="-7816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1714500"/>
            <a:ext cx="18288000" cy="6858000"/>
            <a:chOff x="0" y="0"/>
            <a:chExt cx="24384000" cy="9144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9144000"/>
            </a:xfrm>
            <a:custGeom>
              <a:avLst/>
              <a:gdLst/>
              <a:ahLst/>
              <a:cxnLst/>
              <a:rect l="l" t="t" r="r" b="b"/>
              <a:pathLst>
                <a:path w="24384000" h="914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40182" y="590936"/>
            <a:ext cx="14607331" cy="61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endParaRPr/>
          </a:p>
          <a:p>
            <a:pPr algn="ctr">
              <a:lnSpc>
                <a:spcPts val="3124"/>
              </a:lnSpc>
            </a:pPr>
            <a:r>
              <a:rPr lang="en-US" sz="4499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Topic Modeling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1195" y="1618015"/>
            <a:ext cx="8133904" cy="41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Topic modeling identified five dominant themes.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3BAAC-62CA-49DF-ADD1-56A14D7F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599" y="2661890"/>
            <a:ext cx="14401801" cy="60070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ECAAF2-5A73-4FAA-B395-5A092EBD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18288000" cy="8305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0157" y="805870"/>
            <a:ext cx="6097041" cy="52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125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Statistical Significance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5909" y="1487104"/>
            <a:ext cx="17396183" cy="837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endParaRPr dirty="0"/>
          </a:p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Topic 0 </a:t>
            </a: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shows no significant correlation (d = 0.04, p = 0.059)</a:t>
            </a: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Topic 1 (Updates/Working) </a:t>
            </a: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shows the strongest negative impact with 5,195 reviews (55.3%) average 1.84/5.0 versus 3.14/5.0 for others</a:t>
            </a: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Topic 2 (Service Quality) </a:t>
            </a: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shows negligible practical impact (d = -0.19, - 0.32 stars). </a:t>
            </a: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Topic 3 (Non-Functionality) </a:t>
            </a: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affects 3,939 reviews (41.9%), averaging 1.78/5.0 versus 2.89/5.0 for others, a 1.10-star decrease (d = -0.69, medium-large, p = 0).</a:t>
            </a: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Topic 4 (Sarcasm) </a:t>
            </a: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consisting of 5,383 reviews (57.3%) and has an average of 2.02/5.0 despite positive words, a decrease of 0.94-stars (d = -0.58, medium, p = 0)</a:t>
            </a: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</a:pP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These incredibly small p-values (1.63e-302, 1.84e-246, 4.82e-155) attest beyond any doubt that these differences are true differences and not due to random chance</a:t>
            </a: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</a:pP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three major issues appear interconnected, recent application updates introduced bugs therefore breaking functionality and prompting users to use sarcastic language to express frustration</a:t>
            </a: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44D06EE-1C63-DCA7-0E89-5B56835B4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2" y="722367"/>
            <a:ext cx="17556515" cy="88422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7560" y="744477"/>
            <a:ext cx="16699366" cy="92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Version Analysis: The Catastrophic Rating Decline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560" y="1926476"/>
            <a:ext cx="4331048" cy="492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Version 7.x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1200" y="2606370"/>
            <a:ext cx="5789562" cy="146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249" dirty="0">
                <a:solidFill>
                  <a:srgbClr val="5B5F7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"/>
              </a:rPr>
              <a:t>Version-level analysis shows a dramatic decline in user satisfaction, suggesting systematic defects introduced in recent updates.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400" y="4631100"/>
            <a:ext cx="5789562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28" lvl="1" indent="-169664" algn="l">
              <a:lnSpc>
                <a:spcPts val="2937"/>
              </a:lnSpc>
              <a:buFont typeface="Arial"/>
              <a:buChar char="•"/>
            </a:pPr>
            <a:r>
              <a:rPr lang="en-US" sz="22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Version 7.5 Average Rating:</a:t>
            </a:r>
            <a:r>
              <a:rPr lang="en-US" sz="2249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2.45 (64.7% Negative)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6400" y="5548396"/>
            <a:ext cx="5789562" cy="41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28" lvl="1" indent="-169664" algn="l">
              <a:lnSpc>
                <a:spcPts val="2937"/>
              </a:lnSpc>
              <a:buFont typeface="Arial"/>
              <a:buChar char="•"/>
            </a:pPr>
            <a:r>
              <a:rPr lang="en-US" sz="22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Baseline Version 1.x Rating:</a:t>
            </a:r>
            <a:r>
              <a:rPr lang="en-US" sz="2249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3.78 (35.1% Positive)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6400" y="6636590"/>
            <a:ext cx="5789562" cy="79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28" lvl="1" indent="-169664" algn="l">
              <a:lnSpc>
                <a:spcPts val="2937"/>
              </a:lnSpc>
              <a:buFont typeface="Arial"/>
              <a:buChar char="•"/>
            </a:pPr>
            <a:r>
              <a:rPr lang="en-US" sz="22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Version 3.x: </a:t>
            </a:r>
            <a:r>
              <a:rPr lang="en-US" sz="2249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Most negative reviews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60820" y="2567762"/>
            <a:ext cx="5789562" cy="79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937"/>
              </a:lnSpc>
              <a:defRPr sz="2249">
                <a:solidFill>
                  <a:srgbClr val="5B5F7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defRPr>
            </a:lvl1pPr>
          </a:lstStyle>
          <a:p>
            <a:r>
              <a:rPr lang="en-US" dirty="0">
                <a:sym typeface="Arimo"/>
              </a:rPr>
              <a:t>The top priority is to stabilize the update and release process to prevent further degradation.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0530" y="803971"/>
            <a:ext cx="13719870" cy="763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062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1. Introduction &amp; Problem Identification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0530" y="2286298"/>
            <a:ext cx="8518326" cy="52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Context: The Competitive Telecom Landscape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0530" y="2986534"/>
            <a:ext cx="9626204" cy="175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One NZ (rebranded from Vodafone) operates in a highly competitive New Zealand telecom market. Mobile apps are now critical customer touchpoints, with 90% of users expecting a smooth experience. Poor app performance directly impacts customer lifetime value and competitive advantage.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0530" y="4958804"/>
            <a:ext cx="5795070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The Business Challenge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0530" y="5659041"/>
            <a:ext cx="9626204" cy="133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My One NZ app faces a customer satisfaction crisis due to persistent issues: authentication failures, instability, and billing inconsistencies. This results in low ratings and potential churn.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0530" y="7520582"/>
            <a:ext cx="4650432" cy="75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61%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9725" y="8570862"/>
            <a:ext cx="3252044" cy="4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Negative Sentiment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86152" y="7520582"/>
            <a:ext cx="4650581" cy="75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$9-15M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89315" y="8570862"/>
            <a:ext cx="4044255" cy="4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Annual Financial Exposure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80861" y="2295823"/>
            <a:ext cx="4656981" cy="4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Overall Sentiment Distribution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180861" y="3023444"/>
            <a:ext cx="4810125" cy="5210175"/>
            <a:chOff x="0" y="0"/>
            <a:chExt cx="6413500" cy="69469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6413500" cy="6946900"/>
            </a:xfrm>
            <a:custGeom>
              <a:avLst/>
              <a:gdLst/>
              <a:ahLst/>
              <a:cxnLst/>
              <a:rect l="l" t="t" r="r" b="b"/>
              <a:pathLst>
                <a:path w="6413500" h="6946900">
                  <a:moveTo>
                    <a:pt x="0" y="0"/>
                  </a:moveTo>
                  <a:lnTo>
                    <a:pt x="6413500" y="0"/>
                  </a:lnTo>
                  <a:lnTo>
                    <a:pt x="6413500" y="6946900"/>
                  </a:lnTo>
                  <a:lnTo>
                    <a:pt x="0" y="6946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1180861" y="8450015"/>
            <a:ext cx="6205984" cy="7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majority of reviews (61.3%) express negative sentiment, indicating widespread user dissatisfaction.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538162"/>
            <a:ext cx="18288000" cy="9210675"/>
            <a:chOff x="0" y="0"/>
            <a:chExt cx="24384000" cy="122809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2280900"/>
            </a:xfrm>
            <a:custGeom>
              <a:avLst/>
              <a:gdLst/>
              <a:ahLst/>
              <a:cxnLst/>
              <a:rect l="l" t="t" r="r" b="b"/>
              <a:pathLst>
                <a:path w="24384000" h="12280900">
                  <a:moveTo>
                    <a:pt x="0" y="0"/>
                  </a:moveTo>
                  <a:lnTo>
                    <a:pt x="24384000" y="0"/>
                  </a:lnTo>
                  <a:lnTo>
                    <a:pt x="24384000" y="12280900"/>
                  </a:lnTo>
                  <a:lnTo>
                    <a:pt x="0" y="12280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4492E-DADC-8681-EF32-3ADCEB75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40" y="1280573"/>
            <a:ext cx="16975919" cy="772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8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B6EB5-AFCC-5524-5835-252C712E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6" y="3028655"/>
            <a:ext cx="1713786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68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27010" y="1492671"/>
            <a:ext cx="12118032" cy="899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Unsupervised Sentiment Classification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010" y="3102579"/>
            <a:ext cx="14879844" cy="479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endParaRPr dirty="0"/>
          </a:p>
          <a:p>
            <a:pPr algn="l">
              <a:lnSpc>
                <a:spcPts val="3500"/>
              </a:lnSpc>
            </a:pPr>
            <a:r>
              <a:rPr lang="en-US" sz="2750" b="1" dirty="0" err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RoBERTa</a:t>
            </a:r>
            <a:r>
              <a:rPr lang="en-US" sz="2750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 reached 79.1% accuracy, improvement from VADER, and fairly consistent </a:t>
            </a:r>
          </a:p>
          <a:p>
            <a:pPr algn="l">
              <a:lnSpc>
                <a:spcPts val="3500"/>
              </a:lnSpc>
            </a:pPr>
            <a:r>
              <a:rPr lang="en-US" sz="2750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precision in all the classes, namely, negative 88.58%, neutral 25.90% and positive 72.83%.</a:t>
            </a:r>
          </a:p>
          <a:p>
            <a:pPr algn="l">
              <a:lnSpc>
                <a:spcPts val="3500"/>
              </a:lnSpc>
            </a:pPr>
            <a:endParaRPr lang="en-US" sz="2750" b="1" dirty="0">
              <a:solidFill>
                <a:srgbClr val="505468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500"/>
              </a:lnSpc>
            </a:pPr>
            <a:endParaRPr lang="en-US" sz="2750" b="1" dirty="0">
              <a:solidFill>
                <a:srgbClr val="505468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500"/>
              </a:lnSpc>
            </a:pPr>
            <a:r>
              <a:rPr lang="en-US" sz="2750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Much lower precision of neutral class (25.90%) also corresponds to an innate difficulty </a:t>
            </a:r>
          </a:p>
          <a:p>
            <a:pPr algn="l">
              <a:lnSpc>
                <a:spcPts val="3500"/>
              </a:lnSpc>
            </a:pPr>
            <a:r>
              <a:rPr lang="en-US" sz="2750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of neutral sentiment classification, which itself incorporates true mixed feelings</a:t>
            </a:r>
          </a:p>
          <a:p>
            <a:pPr algn="l">
              <a:lnSpc>
                <a:spcPts val="3500"/>
              </a:lnSpc>
            </a:pPr>
            <a:r>
              <a:rPr lang="en-US" sz="2750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 and mild positive/negative sentiments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538162"/>
            <a:ext cx="18288000" cy="9210675"/>
            <a:chOff x="0" y="0"/>
            <a:chExt cx="24384000" cy="122809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2280900"/>
            </a:xfrm>
            <a:custGeom>
              <a:avLst/>
              <a:gdLst/>
              <a:ahLst/>
              <a:cxnLst/>
              <a:rect l="l" t="t" r="r" b="b"/>
              <a:pathLst>
                <a:path w="24384000" h="12280900">
                  <a:moveTo>
                    <a:pt x="0" y="0"/>
                  </a:moveTo>
                  <a:lnTo>
                    <a:pt x="24384000" y="0"/>
                  </a:lnTo>
                  <a:lnTo>
                    <a:pt x="24384000" y="12280900"/>
                  </a:lnTo>
                  <a:lnTo>
                    <a:pt x="0" y="12280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49052" y="705332"/>
            <a:ext cx="11104215" cy="67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4499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Model Performance</a:t>
            </a:r>
          </a:p>
          <a:p>
            <a:pPr algn="l">
              <a:lnSpc>
                <a:spcPts val="5249"/>
              </a:lnSpc>
            </a:pPr>
            <a:endParaRPr lang="en-US" sz="4499" b="1">
              <a:solidFill>
                <a:srgbClr val="505468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9052" y="1615510"/>
            <a:ext cx="14932350" cy="69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Support Vector Machine (SVM) model achieved the highest accuracy, demonstrating strong potential for automated sentiment monitoring.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7FB997-093F-97F5-50CC-58B3809F6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52" y="2978455"/>
            <a:ext cx="11811000" cy="56438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617604"/>
            <a:ext cx="18288000" cy="9051791"/>
            <a:chOff x="0" y="0"/>
            <a:chExt cx="24384000" cy="12069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2069064"/>
            </a:xfrm>
            <a:custGeom>
              <a:avLst/>
              <a:gdLst/>
              <a:ahLst/>
              <a:cxnLst/>
              <a:rect l="l" t="t" r="r" b="b"/>
              <a:pathLst>
                <a:path w="24384000" h="12069064">
                  <a:moveTo>
                    <a:pt x="0" y="0"/>
                  </a:moveTo>
                  <a:lnTo>
                    <a:pt x="24384000" y="0"/>
                  </a:lnTo>
                  <a:lnTo>
                    <a:pt x="24384000" y="12069064"/>
                  </a:lnTo>
                  <a:lnTo>
                    <a:pt x="0" y="1206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538162"/>
            <a:ext cx="18288000" cy="9210675"/>
            <a:chOff x="0" y="0"/>
            <a:chExt cx="24384000" cy="122809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2280900"/>
            </a:xfrm>
            <a:custGeom>
              <a:avLst/>
              <a:gdLst/>
              <a:ahLst/>
              <a:cxnLst/>
              <a:rect l="l" t="t" r="r" b="b"/>
              <a:pathLst>
                <a:path w="24384000" h="12280900">
                  <a:moveTo>
                    <a:pt x="0" y="0"/>
                  </a:moveTo>
                  <a:lnTo>
                    <a:pt x="24384000" y="0"/>
                  </a:lnTo>
                  <a:lnTo>
                    <a:pt x="24384000" y="12280900"/>
                  </a:lnTo>
                  <a:lnTo>
                    <a:pt x="0" y="12280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35328" y="618085"/>
            <a:ext cx="9884853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7. Ethical Practices and Limitations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635329" y="1683246"/>
            <a:ext cx="28575" cy="7947423"/>
            <a:chOff x="0" y="0"/>
            <a:chExt cx="38100" cy="105965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10596626"/>
            </a:xfrm>
            <a:custGeom>
              <a:avLst/>
              <a:gdLst/>
              <a:ahLst/>
              <a:cxnLst/>
              <a:rect l="l" t="t" r="r" b="b"/>
              <a:pathLst>
                <a:path w="38100" h="1059662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577576"/>
                  </a:lnTo>
                  <a:cubicBezTo>
                    <a:pt x="38100" y="10588117"/>
                    <a:pt x="29591" y="10596626"/>
                    <a:pt x="19050" y="10596626"/>
                  </a:cubicBezTo>
                  <a:cubicBezTo>
                    <a:pt x="8509" y="10596626"/>
                    <a:pt x="0" y="10587990"/>
                    <a:pt x="0" y="10577576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659141" y="1678484"/>
            <a:ext cx="9884866" cy="1663304"/>
            <a:chOff x="0" y="0"/>
            <a:chExt cx="13179822" cy="2217738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3167106" cy="2205101"/>
            </a:xfrm>
            <a:custGeom>
              <a:avLst/>
              <a:gdLst/>
              <a:ahLst/>
              <a:cxnLst/>
              <a:rect l="l" t="t" r="r" b="b"/>
              <a:pathLst>
                <a:path w="13167106" h="2205101">
                  <a:moveTo>
                    <a:pt x="0" y="0"/>
                  </a:moveTo>
                  <a:lnTo>
                    <a:pt x="13167106" y="0"/>
                  </a:lnTo>
                  <a:lnTo>
                    <a:pt x="13167106" y="2205101"/>
                  </a:lnTo>
                  <a:lnTo>
                    <a:pt x="0" y="2205101"/>
                  </a:ln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3179806" cy="2217801"/>
            </a:xfrm>
            <a:custGeom>
              <a:avLst/>
              <a:gdLst/>
              <a:ahLst/>
              <a:cxnLst/>
              <a:rect l="l" t="t" r="r" b="b"/>
              <a:pathLst>
                <a:path w="13179806" h="2217801">
                  <a:moveTo>
                    <a:pt x="6350" y="0"/>
                  </a:moveTo>
                  <a:lnTo>
                    <a:pt x="13173456" y="0"/>
                  </a:lnTo>
                  <a:cubicBezTo>
                    <a:pt x="13177013" y="0"/>
                    <a:pt x="13179806" y="2794"/>
                    <a:pt x="13179806" y="6350"/>
                  </a:cubicBezTo>
                  <a:lnTo>
                    <a:pt x="13179806" y="2211451"/>
                  </a:lnTo>
                  <a:cubicBezTo>
                    <a:pt x="13179806" y="2215007"/>
                    <a:pt x="13177013" y="2217801"/>
                    <a:pt x="13173456" y="2217801"/>
                  </a:cubicBezTo>
                  <a:lnTo>
                    <a:pt x="6350" y="2217801"/>
                  </a:lnTo>
                  <a:cubicBezTo>
                    <a:pt x="2794" y="2217801"/>
                    <a:pt x="0" y="2215007"/>
                    <a:pt x="0" y="2211451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2211451"/>
                  </a:lnTo>
                  <a:lnTo>
                    <a:pt x="6350" y="2211451"/>
                  </a:lnTo>
                  <a:lnTo>
                    <a:pt x="6350" y="2205101"/>
                  </a:lnTo>
                  <a:lnTo>
                    <a:pt x="13173456" y="2205101"/>
                  </a:lnTo>
                  <a:lnTo>
                    <a:pt x="13173456" y="2211451"/>
                  </a:lnTo>
                  <a:lnTo>
                    <a:pt x="13167106" y="2211451"/>
                  </a:lnTo>
                  <a:lnTo>
                    <a:pt x="13167106" y="6350"/>
                  </a:lnTo>
                  <a:lnTo>
                    <a:pt x="13173456" y="6350"/>
                  </a:lnTo>
                  <a:lnTo>
                    <a:pt x="13173456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885956" y="1895772"/>
            <a:ext cx="4001244" cy="321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Data Privacy and Ethics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85956" y="2309217"/>
            <a:ext cx="9421714" cy="65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dirty="0">
                <a:solidFill>
                  <a:srgbClr val="5B5F7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Analysis used only publicly available reviews, excluding PII. Anonymization was applied to usernames, and methodological transparency was maintained for reproducibility.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659141" y="3776365"/>
            <a:ext cx="9884866" cy="1663304"/>
            <a:chOff x="0" y="0"/>
            <a:chExt cx="13179822" cy="2217738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13167106" cy="2205101"/>
            </a:xfrm>
            <a:custGeom>
              <a:avLst/>
              <a:gdLst/>
              <a:ahLst/>
              <a:cxnLst/>
              <a:rect l="l" t="t" r="r" b="b"/>
              <a:pathLst>
                <a:path w="13167106" h="2205101">
                  <a:moveTo>
                    <a:pt x="0" y="0"/>
                  </a:moveTo>
                  <a:lnTo>
                    <a:pt x="13167106" y="0"/>
                  </a:lnTo>
                  <a:lnTo>
                    <a:pt x="13167106" y="2205101"/>
                  </a:lnTo>
                  <a:lnTo>
                    <a:pt x="0" y="2205101"/>
                  </a:ln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3179806" cy="2217801"/>
            </a:xfrm>
            <a:custGeom>
              <a:avLst/>
              <a:gdLst/>
              <a:ahLst/>
              <a:cxnLst/>
              <a:rect l="l" t="t" r="r" b="b"/>
              <a:pathLst>
                <a:path w="13179806" h="2217801">
                  <a:moveTo>
                    <a:pt x="6350" y="0"/>
                  </a:moveTo>
                  <a:lnTo>
                    <a:pt x="13173456" y="0"/>
                  </a:lnTo>
                  <a:cubicBezTo>
                    <a:pt x="13177013" y="0"/>
                    <a:pt x="13179806" y="2794"/>
                    <a:pt x="13179806" y="6350"/>
                  </a:cubicBezTo>
                  <a:lnTo>
                    <a:pt x="13179806" y="2211451"/>
                  </a:lnTo>
                  <a:cubicBezTo>
                    <a:pt x="13179806" y="2215007"/>
                    <a:pt x="13177013" y="2217801"/>
                    <a:pt x="13173456" y="2217801"/>
                  </a:cubicBezTo>
                  <a:lnTo>
                    <a:pt x="6350" y="2217801"/>
                  </a:lnTo>
                  <a:cubicBezTo>
                    <a:pt x="2794" y="2217801"/>
                    <a:pt x="0" y="2215007"/>
                    <a:pt x="0" y="2211451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2211451"/>
                  </a:lnTo>
                  <a:lnTo>
                    <a:pt x="6350" y="2211451"/>
                  </a:lnTo>
                  <a:lnTo>
                    <a:pt x="6350" y="2205101"/>
                  </a:lnTo>
                  <a:lnTo>
                    <a:pt x="13173456" y="2205101"/>
                  </a:lnTo>
                  <a:lnTo>
                    <a:pt x="13173456" y="2211451"/>
                  </a:lnTo>
                  <a:lnTo>
                    <a:pt x="13167106" y="2211451"/>
                  </a:lnTo>
                  <a:lnTo>
                    <a:pt x="13167106" y="6350"/>
                  </a:lnTo>
                  <a:lnTo>
                    <a:pt x="13173456" y="6350"/>
                  </a:lnTo>
                  <a:lnTo>
                    <a:pt x="13173456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885956" y="3993654"/>
            <a:ext cx="3540919" cy="36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Algorithmic Bias Mitigation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85956" y="4407099"/>
            <a:ext cx="9421714" cy="65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Bias was mitigated using ensemble techniques and validation against ground truth. Interpretable models (SVM) were favored for transparency.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659141" y="5874246"/>
            <a:ext cx="9884866" cy="1663304"/>
            <a:chOff x="0" y="0"/>
            <a:chExt cx="13179822" cy="2217738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3167106" cy="2205101"/>
            </a:xfrm>
            <a:custGeom>
              <a:avLst/>
              <a:gdLst/>
              <a:ahLst/>
              <a:cxnLst/>
              <a:rect l="l" t="t" r="r" b="b"/>
              <a:pathLst>
                <a:path w="13167106" h="2205101">
                  <a:moveTo>
                    <a:pt x="0" y="0"/>
                  </a:moveTo>
                  <a:lnTo>
                    <a:pt x="13167106" y="0"/>
                  </a:lnTo>
                  <a:lnTo>
                    <a:pt x="13167106" y="2205101"/>
                  </a:lnTo>
                  <a:lnTo>
                    <a:pt x="0" y="2205101"/>
                  </a:ln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3179806" cy="2217801"/>
            </a:xfrm>
            <a:custGeom>
              <a:avLst/>
              <a:gdLst/>
              <a:ahLst/>
              <a:cxnLst/>
              <a:rect l="l" t="t" r="r" b="b"/>
              <a:pathLst>
                <a:path w="13179806" h="2217801">
                  <a:moveTo>
                    <a:pt x="6350" y="0"/>
                  </a:moveTo>
                  <a:lnTo>
                    <a:pt x="13173456" y="0"/>
                  </a:lnTo>
                  <a:cubicBezTo>
                    <a:pt x="13177013" y="0"/>
                    <a:pt x="13179806" y="2794"/>
                    <a:pt x="13179806" y="6350"/>
                  </a:cubicBezTo>
                  <a:lnTo>
                    <a:pt x="13179806" y="2211451"/>
                  </a:lnTo>
                  <a:cubicBezTo>
                    <a:pt x="13179806" y="2215007"/>
                    <a:pt x="13177013" y="2217801"/>
                    <a:pt x="13173456" y="2217801"/>
                  </a:cubicBezTo>
                  <a:lnTo>
                    <a:pt x="6350" y="2217801"/>
                  </a:lnTo>
                  <a:cubicBezTo>
                    <a:pt x="2794" y="2217801"/>
                    <a:pt x="0" y="2215007"/>
                    <a:pt x="0" y="2211451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2211451"/>
                  </a:lnTo>
                  <a:lnTo>
                    <a:pt x="6350" y="2211451"/>
                  </a:lnTo>
                  <a:lnTo>
                    <a:pt x="6350" y="2205101"/>
                  </a:lnTo>
                  <a:lnTo>
                    <a:pt x="13173456" y="2205101"/>
                  </a:lnTo>
                  <a:lnTo>
                    <a:pt x="13173456" y="2211451"/>
                  </a:lnTo>
                  <a:lnTo>
                    <a:pt x="13167106" y="2211451"/>
                  </a:lnTo>
                  <a:lnTo>
                    <a:pt x="13167106" y="6350"/>
                  </a:lnTo>
                  <a:lnTo>
                    <a:pt x="13173456" y="6350"/>
                  </a:lnTo>
                  <a:lnTo>
                    <a:pt x="13173456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7885956" y="6091535"/>
            <a:ext cx="2776240" cy="36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Limitations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85956" y="6504980"/>
            <a:ext cx="9421714" cy="65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Single-platform focus (Google Play only) and self-selection bias in reviewers limit generalizability. Correlation does not imply causation.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659141" y="7972127"/>
            <a:ext cx="9884866" cy="1663304"/>
            <a:chOff x="0" y="0"/>
            <a:chExt cx="13179822" cy="2217738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13167106" cy="2205101"/>
            </a:xfrm>
            <a:custGeom>
              <a:avLst/>
              <a:gdLst/>
              <a:ahLst/>
              <a:cxnLst/>
              <a:rect l="l" t="t" r="r" b="b"/>
              <a:pathLst>
                <a:path w="13167106" h="2205101">
                  <a:moveTo>
                    <a:pt x="0" y="0"/>
                  </a:moveTo>
                  <a:lnTo>
                    <a:pt x="13167106" y="0"/>
                  </a:lnTo>
                  <a:lnTo>
                    <a:pt x="13167106" y="2205101"/>
                  </a:lnTo>
                  <a:lnTo>
                    <a:pt x="0" y="2205101"/>
                  </a:ln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3179806" cy="2217801"/>
            </a:xfrm>
            <a:custGeom>
              <a:avLst/>
              <a:gdLst/>
              <a:ahLst/>
              <a:cxnLst/>
              <a:rect l="l" t="t" r="r" b="b"/>
              <a:pathLst>
                <a:path w="13179806" h="2217801">
                  <a:moveTo>
                    <a:pt x="6350" y="0"/>
                  </a:moveTo>
                  <a:lnTo>
                    <a:pt x="13173456" y="0"/>
                  </a:lnTo>
                  <a:cubicBezTo>
                    <a:pt x="13177013" y="0"/>
                    <a:pt x="13179806" y="2794"/>
                    <a:pt x="13179806" y="6350"/>
                  </a:cubicBezTo>
                  <a:lnTo>
                    <a:pt x="13179806" y="2211451"/>
                  </a:lnTo>
                  <a:cubicBezTo>
                    <a:pt x="13179806" y="2215007"/>
                    <a:pt x="13177013" y="2217801"/>
                    <a:pt x="13173456" y="2217801"/>
                  </a:cubicBezTo>
                  <a:lnTo>
                    <a:pt x="6350" y="2217801"/>
                  </a:lnTo>
                  <a:cubicBezTo>
                    <a:pt x="2794" y="2217801"/>
                    <a:pt x="0" y="2215007"/>
                    <a:pt x="0" y="2211451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2211451"/>
                  </a:lnTo>
                  <a:lnTo>
                    <a:pt x="6350" y="2211451"/>
                  </a:lnTo>
                  <a:lnTo>
                    <a:pt x="6350" y="2205101"/>
                  </a:lnTo>
                  <a:lnTo>
                    <a:pt x="13173456" y="2205101"/>
                  </a:lnTo>
                  <a:lnTo>
                    <a:pt x="13173456" y="2211451"/>
                  </a:lnTo>
                  <a:lnTo>
                    <a:pt x="13167106" y="2211451"/>
                  </a:lnTo>
                  <a:lnTo>
                    <a:pt x="13167106" y="6350"/>
                  </a:lnTo>
                  <a:lnTo>
                    <a:pt x="13173456" y="6350"/>
                  </a:lnTo>
                  <a:lnTo>
                    <a:pt x="13173456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7885956" y="8189416"/>
            <a:ext cx="2776240" cy="36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Measurement Error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85956" y="8602861"/>
            <a:ext cx="9421714" cy="65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Sentiment accuracy of 79.12% means approximately 1 in 6 reviews is misclassified, contributing to measurement error.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4846" y="944016"/>
            <a:ext cx="16312306" cy="78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6. Strategic Recommendations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846" y="2247454"/>
            <a:ext cx="1045517" cy="1568351"/>
            <a:chOff x="0" y="0"/>
            <a:chExt cx="1394023" cy="20911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3952" cy="2091055"/>
            </a:xfrm>
            <a:custGeom>
              <a:avLst/>
              <a:gdLst/>
              <a:ahLst/>
              <a:cxnLst/>
              <a:rect l="l" t="t" r="r" b="b"/>
              <a:pathLst>
                <a:path w="1393952" h="2091055">
                  <a:moveTo>
                    <a:pt x="0" y="696976"/>
                  </a:moveTo>
                  <a:cubicBezTo>
                    <a:pt x="0" y="312039"/>
                    <a:pt x="312039" y="0"/>
                    <a:pt x="696976" y="0"/>
                  </a:cubicBezTo>
                  <a:cubicBezTo>
                    <a:pt x="1081913" y="0"/>
                    <a:pt x="1393952" y="312039"/>
                    <a:pt x="1393952" y="696976"/>
                  </a:cubicBezTo>
                  <a:lnTo>
                    <a:pt x="1393952" y="1394079"/>
                  </a:lnTo>
                  <a:cubicBezTo>
                    <a:pt x="1393952" y="1779016"/>
                    <a:pt x="1081913" y="2091055"/>
                    <a:pt x="696976" y="2091055"/>
                  </a:cubicBezTo>
                  <a:cubicBezTo>
                    <a:pt x="312039" y="2091055"/>
                    <a:pt x="0" y="1779016"/>
                    <a:pt x="0" y="139407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41524" y="2786509"/>
            <a:ext cx="392014" cy="490091"/>
            <a:chOff x="0" y="0"/>
            <a:chExt cx="522685" cy="653455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22732" cy="653415"/>
            </a:xfrm>
            <a:custGeom>
              <a:avLst/>
              <a:gdLst/>
              <a:ahLst/>
              <a:cxnLst/>
              <a:rect l="l" t="t" r="r" b="b"/>
              <a:pathLst>
                <a:path w="522732" h="653415">
                  <a:moveTo>
                    <a:pt x="0" y="0"/>
                  </a:moveTo>
                  <a:lnTo>
                    <a:pt x="522732" y="0"/>
                  </a:lnTo>
                  <a:lnTo>
                    <a:pt x="522732" y="653415"/>
                  </a:lnTo>
                  <a:lnTo>
                    <a:pt x="0" y="653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2" r="-243" b="-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221706" y="2480221"/>
            <a:ext cx="3833218" cy="39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Stabilize</a:t>
            </a:r>
            <a:r>
              <a:rPr lang="en-US" sz="2249" b="1">
                <a:solidFill>
                  <a:srgbClr val="3D3838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Update</a:t>
            </a:r>
            <a:r>
              <a:rPr lang="en-US" sz="2249" b="1">
                <a:solidFill>
                  <a:srgbClr val="3D3838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Process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1706" y="3032656"/>
            <a:ext cx="15151448" cy="75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Implement staged rollouts and increased testing. This could address ~70% of complaints and raise ratings from 2.42 to 3.72/5.0.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4846" y="4077146"/>
            <a:ext cx="1045517" cy="1568351"/>
            <a:chOff x="0" y="0"/>
            <a:chExt cx="1394023" cy="20911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93952" cy="2091055"/>
            </a:xfrm>
            <a:custGeom>
              <a:avLst/>
              <a:gdLst/>
              <a:ahLst/>
              <a:cxnLst/>
              <a:rect l="l" t="t" r="r" b="b"/>
              <a:pathLst>
                <a:path w="1393952" h="2091055">
                  <a:moveTo>
                    <a:pt x="0" y="696976"/>
                  </a:moveTo>
                  <a:cubicBezTo>
                    <a:pt x="0" y="312039"/>
                    <a:pt x="312039" y="0"/>
                    <a:pt x="696976" y="0"/>
                  </a:cubicBezTo>
                  <a:cubicBezTo>
                    <a:pt x="1081913" y="0"/>
                    <a:pt x="1393952" y="312039"/>
                    <a:pt x="1393952" y="696976"/>
                  </a:cubicBezTo>
                  <a:lnTo>
                    <a:pt x="1393952" y="1394079"/>
                  </a:lnTo>
                  <a:cubicBezTo>
                    <a:pt x="1393952" y="1779016"/>
                    <a:pt x="1081913" y="2091055"/>
                    <a:pt x="696976" y="2091055"/>
                  </a:cubicBezTo>
                  <a:cubicBezTo>
                    <a:pt x="312039" y="2091055"/>
                    <a:pt x="0" y="1779016"/>
                    <a:pt x="0" y="139407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1524" y="4616202"/>
            <a:ext cx="392014" cy="490091"/>
            <a:chOff x="0" y="0"/>
            <a:chExt cx="522685" cy="653455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522732" cy="653415"/>
            </a:xfrm>
            <a:custGeom>
              <a:avLst/>
              <a:gdLst/>
              <a:ahLst/>
              <a:cxnLst/>
              <a:rect l="l" t="t" r="r" b="b"/>
              <a:pathLst>
                <a:path w="522732" h="653415">
                  <a:moveTo>
                    <a:pt x="0" y="0"/>
                  </a:moveTo>
                  <a:lnTo>
                    <a:pt x="522732" y="0"/>
                  </a:lnTo>
                  <a:lnTo>
                    <a:pt x="522732" y="653415"/>
                  </a:lnTo>
                  <a:lnTo>
                    <a:pt x="0" y="653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2" r="-243" b="-6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221706" y="4309914"/>
            <a:ext cx="3827264" cy="39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Response Rate Recovery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1706" y="4847481"/>
            <a:ext cx="15151448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Staff managers and train staff for empathy and technical escalation. Set a response time goal of &lt;24 hours (down from 7-day median).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14846" y="5906840"/>
            <a:ext cx="1045517" cy="1568351"/>
            <a:chOff x="0" y="0"/>
            <a:chExt cx="1394023" cy="20911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93952" cy="2091055"/>
            </a:xfrm>
            <a:custGeom>
              <a:avLst/>
              <a:gdLst/>
              <a:ahLst/>
              <a:cxnLst/>
              <a:rect l="l" t="t" r="r" b="b"/>
              <a:pathLst>
                <a:path w="1393952" h="2091055">
                  <a:moveTo>
                    <a:pt x="0" y="696976"/>
                  </a:moveTo>
                  <a:cubicBezTo>
                    <a:pt x="0" y="312039"/>
                    <a:pt x="312039" y="0"/>
                    <a:pt x="696976" y="0"/>
                  </a:cubicBezTo>
                  <a:cubicBezTo>
                    <a:pt x="1081913" y="0"/>
                    <a:pt x="1393952" y="312039"/>
                    <a:pt x="1393952" y="696976"/>
                  </a:cubicBezTo>
                  <a:lnTo>
                    <a:pt x="1393952" y="1394079"/>
                  </a:lnTo>
                  <a:cubicBezTo>
                    <a:pt x="1393952" y="1779016"/>
                    <a:pt x="1081913" y="2091055"/>
                    <a:pt x="696976" y="2091055"/>
                  </a:cubicBezTo>
                  <a:cubicBezTo>
                    <a:pt x="312039" y="2091055"/>
                    <a:pt x="0" y="1779016"/>
                    <a:pt x="0" y="139407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41524" y="6445895"/>
            <a:ext cx="392014" cy="490091"/>
            <a:chOff x="0" y="0"/>
            <a:chExt cx="522685" cy="653455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522732" cy="653415"/>
            </a:xfrm>
            <a:custGeom>
              <a:avLst/>
              <a:gdLst/>
              <a:ahLst/>
              <a:cxnLst/>
              <a:rect l="l" t="t" r="r" b="b"/>
              <a:pathLst>
                <a:path w="522732" h="653415">
                  <a:moveTo>
                    <a:pt x="0" y="0"/>
                  </a:moveTo>
                  <a:lnTo>
                    <a:pt x="522732" y="0"/>
                  </a:lnTo>
                  <a:lnTo>
                    <a:pt x="522732" y="653415"/>
                  </a:lnTo>
                  <a:lnTo>
                    <a:pt x="0" y="653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2" r="-243" b="-6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2221706" y="6139606"/>
            <a:ext cx="3182690" cy="39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Billing Transparency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1706" y="6677174"/>
            <a:ext cx="15151448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Enhance in-app billing with itemized charges, proactive notifications (3-day advance notice), and simplified dispute resolution.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14846" y="7736532"/>
            <a:ext cx="1045517" cy="1568351"/>
            <a:chOff x="0" y="0"/>
            <a:chExt cx="1394023" cy="20911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93952" cy="2091055"/>
            </a:xfrm>
            <a:custGeom>
              <a:avLst/>
              <a:gdLst/>
              <a:ahLst/>
              <a:cxnLst/>
              <a:rect l="l" t="t" r="r" b="b"/>
              <a:pathLst>
                <a:path w="1393952" h="2091055">
                  <a:moveTo>
                    <a:pt x="0" y="696976"/>
                  </a:moveTo>
                  <a:cubicBezTo>
                    <a:pt x="0" y="312039"/>
                    <a:pt x="312039" y="0"/>
                    <a:pt x="696976" y="0"/>
                  </a:cubicBezTo>
                  <a:cubicBezTo>
                    <a:pt x="1081913" y="0"/>
                    <a:pt x="1393952" y="312039"/>
                    <a:pt x="1393952" y="696976"/>
                  </a:cubicBezTo>
                  <a:lnTo>
                    <a:pt x="1393952" y="1394079"/>
                  </a:lnTo>
                  <a:cubicBezTo>
                    <a:pt x="1393952" y="1779016"/>
                    <a:pt x="1081913" y="2091055"/>
                    <a:pt x="696976" y="2091055"/>
                  </a:cubicBezTo>
                  <a:cubicBezTo>
                    <a:pt x="312039" y="2091055"/>
                    <a:pt x="0" y="1779016"/>
                    <a:pt x="0" y="139407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241524" y="8275587"/>
            <a:ext cx="392014" cy="490091"/>
            <a:chOff x="0" y="0"/>
            <a:chExt cx="522685" cy="653455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522732" cy="653415"/>
            </a:xfrm>
            <a:custGeom>
              <a:avLst/>
              <a:gdLst/>
              <a:ahLst/>
              <a:cxnLst/>
              <a:rect l="l" t="t" r="r" b="b"/>
              <a:pathLst>
                <a:path w="522732" h="653415">
                  <a:moveTo>
                    <a:pt x="0" y="0"/>
                  </a:moveTo>
                  <a:lnTo>
                    <a:pt x="522732" y="0"/>
                  </a:lnTo>
                  <a:lnTo>
                    <a:pt x="522732" y="653415"/>
                  </a:lnTo>
                  <a:lnTo>
                    <a:pt x="0" y="653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2" r="-243" b="-6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2221706" y="7969300"/>
            <a:ext cx="3387477" cy="39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Beta Testing Program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21706" y="8506866"/>
            <a:ext cx="15151448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Shift from reactive firefighting to proactive validation. Incentivize negative reviewers to test and provide feedback.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73989" cy="10287017"/>
            <a:chOff x="0" y="0"/>
            <a:chExt cx="24384000" cy="1372654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13726540"/>
            </a:xfrm>
            <a:custGeom>
              <a:avLst/>
              <a:gdLst/>
              <a:ahLst/>
              <a:cxnLst/>
              <a:rect l="l" t="t" r="r" b="b"/>
              <a:pathLst>
                <a:path w="24384000" h="13726540">
                  <a:moveTo>
                    <a:pt x="0" y="0"/>
                  </a:moveTo>
                  <a:lnTo>
                    <a:pt x="24384000" y="0"/>
                  </a:lnTo>
                  <a:lnTo>
                    <a:pt x="24384000" y="13726540"/>
                  </a:lnTo>
                  <a:lnTo>
                    <a:pt x="0" y="13726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3354" b="-8335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29691" y="490984"/>
            <a:ext cx="8258846" cy="65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1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 Key Questions Addressed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24929" y="1312981"/>
            <a:ext cx="10427254" cy="1431261"/>
            <a:chOff x="0" y="0"/>
            <a:chExt cx="13903005" cy="1908348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3890371" cy="1895602"/>
            </a:xfrm>
            <a:custGeom>
              <a:avLst/>
              <a:gdLst/>
              <a:ahLst/>
              <a:cxnLst/>
              <a:rect l="l" t="t" r="r" b="b"/>
              <a:pathLst>
                <a:path w="13890371" h="1895602">
                  <a:moveTo>
                    <a:pt x="0" y="80772"/>
                  </a:moveTo>
                  <a:cubicBezTo>
                    <a:pt x="0" y="36195"/>
                    <a:pt x="36322" y="0"/>
                    <a:pt x="81280" y="0"/>
                  </a:cubicBezTo>
                  <a:lnTo>
                    <a:pt x="13809090" y="0"/>
                  </a:lnTo>
                  <a:cubicBezTo>
                    <a:pt x="13853922" y="0"/>
                    <a:pt x="13890371" y="36195"/>
                    <a:pt x="13890371" y="80772"/>
                  </a:cubicBezTo>
                  <a:lnTo>
                    <a:pt x="13890371" y="1814830"/>
                  </a:lnTo>
                  <a:cubicBezTo>
                    <a:pt x="13890371" y="1859407"/>
                    <a:pt x="13854049" y="1895602"/>
                    <a:pt x="13809090" y="1895602"/>
                  </a:cubicBezTo>
                  <a:lnTo>
                    <a:pt x="81280" y="1895602"/>
                  </a:lnTo>
                  <a:cubicBezTo>
                    <a:pt x="36449" y="1895602"/>
                    <a:pt x="0" y="1859407"/>
                    <a:pt x="0" y="1814830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3903071" cy="1908302"/>
            </a:xfrm>
            <a:custGeom>
              <a:avLst/>
              <a:gdLst/>
              <a:ahLst/>
              <a:cxnLst/>
              <a:rect l="l" t="t" r="r" b="b"/>
              <a:pathLst>
                <a:path w="13903071" h="1908302">
                  <a:moveTo>
                    <a:pt x="0" y="87122"/>
                  </a:moveTo>
                  <a:cubicBezTo>
                    <a:pt x="0" y="38989"/>
                    <a:pt x="39243" y="0"/>
                    <a:pt x="87630" y="0"/>
                  </a:cubicBezTo>
                  <a:lnTo>
                    <a:pt x="13815440" y="0"/>
                  </a:lnTo>
                  <a:lnTo>
                    <a:pt x="13815440" y="6350"/>
                  </a:lnTo>
                  <a:lnTo>
                    <a:pt x="13815440" y="0"/>
                  </a:lnTo>
                  <a:cubicBezTo>
                    <a:pt x="13863828" y="0"/>
                    <a:pt x="13903071" y="38989"/>
                    <a:pt x="13903071" y="87122"/>
                  </a:cubicBezTo>
                  <a:lnTo>
                    <a:pt x="13896721" y="87122"/>
                  </a:lnTo>
                  <a:lnTo>
                    <a:pt x="13903071" y="87122"/>
                  </a:lnTo>
                  <a:lnTo>
                    <a:pt x="13903071" y="1821180"/>
                  </a:lnTo>
                  <a:lnTo>
                    <a:pt x="13896721" y="1821180"/>
                  </a:lnTo>
                  <a:lnTo>
                    <a:pt x="13903071" y="1821180"/>
                  </a:lnTo>
                  <a:cubicBezTo>
                    <a:pt x="13903071" y="1869313"/>
                    <a:pt x="13863828" y="1908302"/>
                    <a:pt x="13815440" y="1908302"/>
                  </a:cubicBezTo>
                  <a:lnTo>
                    <a:pt x="13815440" y="1901952"/>
                  </a:lnTo>
                  <a:lnTo>
                    <a:pt x="13815440" y="1908302"/>
                  </a:lnTo>
                  <a:lnTo>
                    <a:pt x="87630" y="1908302"/>
                  </a:lnTo>
                  <a:lnTo>
                    <a:pt x="87630" y="1901952"/>
                  </a:lnTo>
                  <a:lnTo>
                    <a:pt x="87630" y="1908302"/>
                  </a:lnTo>
                  <a:cubicBezTo>
                    <a:pt x="39243" y="1908302"/>
                    <a:pt x="0" y="1869313"/>
                    <a:pt x="0" y="1821180"/>
                  </a:cubicBezTo>
                  <a:lnTo>
                    <a:pt x="0" y="87122"/>
                  </a:lnTo>
                  <a:lnTo>
                    <a:pt x="6350" y="87122"/>
                  </a:lnTo>
                  <a:lnTo>
                    <a:pt x="0" y="87122"/>
                  </a:lnTo>
                  <a:moveTo>
                    <a:pt x="12700" y="87122"/>
                  </a:moveTo>
                  <a:lnTo>
                    <a:pt x="12700" y="1821180"/>
                  </a:lnTo>
                  <a:lnTo>
                    <a:pt x="6350" y="1821180"/>
                  </a:lnTo>
                  <a:lnTo>
                    <a:pt x="12700" y="1821180"/>
                  </a:lnTo>
                  <a:cubicBezTo>
                    <a:pt x="12700" y="1862201"/>
                    <a:pt x="46228" y="1895602"/>
                    <a:pt x="87630" y="1895602"/>
                  </a:cubicBezTo>
                  <a:lnTo>
                    <a:pt x="13815440" y="1895602"/>
                  </a:lnTo>
                  <a:cubicBezTo>
                    <a:pt x="13856843" y="1895602"/>
                    <a:pt x="13890371" y="1862201"/>
                    <a:pt x="13890371" y="1821180"/>
                  </a:cubicBezTo>
                  <a:lnTo>
                    <a:pt x="13890371" y="87122"/>
                  </a:lnTo>
                  <a:cubicBezTo>
                    <a:pt x="13890371" y="46101"/>
                    <a:pt x="13856843" y="12700"/>
                    <a:pt x="13815440" y="12700"/>
                  </a:cubicBezTo>
                  <a:lnTo>
                    <a:pt x="87630" y="12700"/>
                  </a:lnTo>
                  <a:lnTo>
                    <a:pt x="87630" y="6350"/>
                  </a:lnTo>
                  <a:lnTo>
                    <a:pt x="87630" y="12700"/>
                  </a:lnTo>
                  <a:cubicBezTo>
                    <a:pt x="46228" y="12700"/>
                    <a:pt x="12700" y="46101"/>
                    <a:pt x="12700" y="87122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540161" y="1615975"/>
            <a:ext cx="8046072" cy="767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What specific issues drive negative sentiment and 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their frequency?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77314" y="1723132"/>
            <a:ext cx="587722" cy="587722"/>
            <a:chOff x="0" y="0"/>
            <a:chExt cx="783630" cy="78363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783590" cy="783590"/>
            </a:xfrm>
            <a:custGeom>
              <a:avLst/>
              <a:gdLst/>
              <a:ahLst/>
              <a:cxnLst/>
              <a:rect l="l" t="t" r="r" b="b"/>
              <a:pathLst>
                <a:path w="783590" h="783590">
                  <a:moveTo>
                    <a:pt x="0" y="0"/>
                  </a:moveTo>
                  <a:lnTo>
                    <a:pt x="783590" y="0"/>
                  </a:lnTo>
                  <a:lnTo>
                    <a:pt x="783590" y="783590"/>
                  </a:lnTo>
                  <a:lnTo>
                    <a:pt x="0" y="783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5" b="-5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548164" y="4695512"/>
            <a:ext cx="10427254" cy="1431261"/>
            <a:chOff x="0" y="0"/>
            <a:chExt cx="13903005" cy="1908348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3890371" cy="1895602"/>
            </a:xfrm>
            <a:custGeom>
              <a:avLst/>
              <a:gdLst/>
              <a:ahLst/>
              <a:cxnLst/>
              <a:rect l="l" t="t" r="r" b="b"/>
              <a:pathLst>
                <a:path w="13890371" h="1895602">
                  <a:moveTo>
                    <a:pt x="0" y="80772"/>
                  </a:moveTo>
                  <a:cubicBezTo>
                    <a:pt x="0" y="36195"/>
                    <a:pt x="36322" y="0"/>
                    <a:pt x="81280" y="0"/>
                  </a:cubicBezTo>
                  <a:lnTo>
                    <a:pt x="13809090" y="0"/>
                  </a:lnTo>
                  <a:cubicBezTo>
                    <a:pt x="13853922" y="0"/>
                    <a:pt x="13890371" y="36195"/>
                    <a:pt x="13890371" y="80772"/>
                  </a:cubicBezTo>
                  <a:lnTo>
                    <a:pt x="13890371" y="1814830"/>
                  </a:lnTo>
                  <a:cubicBezTo>
                    <a:pt x="13890371" y="1859407"/>
                    <a:pt x="13854049" y="1895602"/>
                    <a:pt x="13809090" y="1895602"/>
                  </a:cubicBezTo>
                  <a:lnTo>
                    <a:pt x="81280" y="1895602"/>
                  </a:lnTo>
                  <a:cubicBezTo>
                    <a:pt x="36449" y="1895602"/>
                    <a:pt x="0" y="1859407"/>
                    <a:pt x="0" y="1814830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3903071" cy="1908302"/>
            </a:xfrm>
            <a:custGeom>
              <a:avLst/>
              <a:gdLst/>
              <a:ahLst/>
              <a:cxnLst/>
              <a:rect l="l" t="t" r="r" b="b"/>
              <a:pathLst>
                <a:path w="13903071" h="1908302">
                  <a:moveTo>
                    <a:pt x="0" y="87122"/>
                  </a:moveTo>
                  <a:cubicBezTo>
                    <a:pt x="0" y="38989"/>
                    <a:pt x="39243" y="0"/>
                    <a:pt x="87630" y="0"/>
                  </a:cubicBezTo>
                  <a:lnTo>
                    <a:pt x="13815440" y="0"/>
                  </a:lnTo>
                  <a:lnTo>
                    <a:pt x="13815440" y="6350"/>
                  </a:lnTo>
                  <a:lnTo>
                    <a:pt x="13815440" y="0"/>
                  </a:lnTo>
                  <a:cubicBezTo>
                    <a:pt x="13863828" y="0"/>
                    <a:pt x="13903071" y="38989"/>
                    <a:pt x="13903071" y="87122"/>
                  </a:cubicBezTo>
                  <a:lnTo>
                    <a:pt x="13896721" y="87122"/>
                  </a:lnTo>
                  <a:lnTo>
                    <a:pt x="13903071" y="87122"/>
                  </a:lnTo>
                  <a:lnTo>
                    <a:pt x="13903071" y="1821180"/>
                  </a:lnTo>
                  <a:lnTo>
                    <a:pt x="13896721" y="1821180"/>
                  </a:lnTo>
                  <a:lnTo>
                    <a:pt x="13903071" y="1821180"/>
                  </a:lnTo>
                  <a:cubicBezTo>
                    <a:pt x="13903071" y="1869313"/>
                    <a:pt x="13863828" y="1908302"/>
                    <a:pt x="13815440" y="1908302"/>
                  </a:cubicBezTo>
                  <a:lnTo>
                    <a:pt x="13815440" y="1901952"/>
                  </a:lnTo>
                  <a:lnTo>
                    <a:pt x="13815440" y="1908302"/>
                  </a:lnTo>
                  <a:lnTo>
                    <a:pt x="87630" y="1908302"/>
                  </a:lnTo>
                  <a:lnTo>
                    <a:pt x="87630" y="1901952"/>
                  </a:lnTo>
                  <a:lnTo>
                    <a:pt x="87630" y="1908302"/>
                  </a:lnTo>
                  <a:cubicBezTo>
                    <a:pt x="39243" y="1908302"/>
                    <a:pt x="0" y="1869313"/>
                    <a:pt x="0" y="1821180"/>
                  </a:cubicBezTo>
                  <a:lnTo>
                    <a:pt x="0" y="87122"/>
                  </a:lnTo>
                  <a:lnTo>
                    <a:pt x="6350" y="87122"/>
                  </a:lnTo>
                  <a:lnTo>
                    <a:pt x="0" y="87122"/>
                  </a:lnTo>
                  <a:moveTo>
                    <a:pt x="12700" y="87122"/>
                  </a:moveTo>
                  <a:lnTo>
                    <a:pt x="12700" y="1821180"/>
                  </a:lnTo>
                  <a:lnTo>
                    <a:pt x="6350" y="1821180"/>
                  </a:lnTo>
                  <a:lnTo>
                    <a:pt x="12700" y="1821180"/>
                  </a:lnTo>
                  <a:cubicBezTo>
                    <a:pt x="12700" y="1862201"/>
                    <a:pt x="46228" y="1895602"/>
                    <a:pt x="87630" y="1895602"/>
                  </a:cubicBezTo>
                  <a:lnTo>
                    <a:pt x="13815440" y="1895602"/>
                  </a:lnTo>
                  <a:cubicBezTo>
                    <a:pt x="13856843" y="1895602"/>
                    <a:pt x="13890371" y="1862201"/>
                    <a:pt x="13890371" y="1821180"/>
                  </a:cubicBezTo>
                  <a:lnTo>
                    <a:pt x="13890371" y="87122"/>
                  </a:lnTo>
                  <a:cubicBezTo>
                    <a:pt x="13890371" y="46101"/>
                    <a:pt x="13856843" y="12700"/>
                    <a:pt x="13815440" y="12700"/>
                  </a:cubicBezTo>
                  <a:lnTo>
                    <a:pt x="87630" y="12700"/>
                  </a:lnTo>
                  <a:lnTo>
                    <a:pt x="87630" y="6350"/>
                  </a:lnTo>
                  <a:lnTo>
                    <a:pt x="87630" y="12700"/>
                  </a:lnTo>
                  <a:cubicBezTo>
                    <a:pt x="46228" y="12700"/>
                    <a:pt x="12700" y="46101"/>
                    <a:pt x="12700" y="87122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563396" y="4998506"/>
            <a:ext cx="8046072" cy="767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How effective are current customer response strategies?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00549" y="5105664"/>
            <a:ext cx="587722" cy="587723"/>
            <a:chOff x="0" y="0"/>
            <a:chExt cx="783630" cy="78363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783590" cy="783590"/>
            </a:xfrm>
            <a:custGeom>
              <a:avLst/>
              <a:gdLst/>
              <a:ahLst/>
              <a:cxnLst/>
              <a:rect l="l" t="t" r="r" b="b"/>
              <a:pathLst>
                <a:path w="783590" h="783590">
                  <a:moveTo>
                    <a:pt x="0" y="0"/>
                  </a:moveTo>
                  <a:lnTo>
                    <a:pt x="783590" y="0"/>
                  </a:lnTo>
                  <a:lnTo>
                    <a:pt x="783590" y="783590"/>
                  </a:lnTo>
                  <a:lnTo>
                    <a:pt x="0" y="783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5" b="-5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571399" y="3032129"/>
            <a:ext cx="10427254" cy="1431261"/>
            <a:chOff x="0" y="0"/>
            <a:chExt cx="13903005" cy="1908348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3890371" cy="1895602"/>
            </a:xfrm>
            <a:custGeom>
              <a:avLst/>
              <a:gdLst/>
              <a:ahLst/>
              <a:cxnLst/>
              <a:rect l="l" t="t" r="r" b="b"/>
              <a:pathLst>
                <a:path w="13890371" h="1895602">
                  <a:moveTo>
                    <a:pt x="0" y="80772"/>
                  </a:moveTo>
                  <a:cubicBezTo>
                    <a:pt x="0" y="36195"/>
                    <a:pt x="36322" y="0"/>
                    <a:pt x="81280" y="0"/>
                  </a:cubicBezTo>
                  <a:lnTo>
                    <a:pt x="13809090" y="0"/>
                  </a:lnTo>
                  <a:cubicBezTo>
                    <a:pt x="13853922" y="0"/>
                    <a:pt x="13890371" y="36195"/>
                    <a:pt x="13890371" y="80772"/>
                  </a:cubicBezTo>
                  <a:lnTo>
                    <a:pt x="13890371" y="1814830"/>
                  </a:lnTo>
                  <a:cubicBezTo>
                    <a:pt x="13890371" y="1859407"/>
                    <a:pt x="13854049" y="1895602"/>
                    <a:pt x="13809090" y="1895602"/>
                  </a:cubicBezTo>
                  <a:lnTo>
                    <a:pt x="81280" y="1895602"/>
                  </a:lnTo>
                  <a:cubicBezTo>
                    <a:pt x="36449" y="1895602"/>
                    <a:pt x="0" y="1859407"/>
                    <a:pt x="0" y="1814830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3903071" cy="1908302"/>
            </a:xfrm>
            <a:custGeom>
              <a:avLst/>
              <a:gdLst/>
              <a:ahLst/>
              <a:cxnLst/>
              <a:rect l="l" t="t" r="r" b="b"/>
              <a:pathLst>
                <a:path w="13903071" h="1908302">
                  <a:moveTo>
                    <a:pt x="0" y="87122"/>
                  </a:moveTo>
                  <a:cubicBezTo>
                    <a:pt x="0" y="38989"/>
                    <a:pt x="39243" y="0"/>
                    <a:pt x="87630" y="0"/>
                  </a:cubicBezTo>
                  <a:lnTo>
                    <a:pt x="13815440" y="0"/>
                  </a:lnTo>
                  <a:lnTo>
                    <a:pt x="13815440" y="6350"/>
                  </a:lnTo>
                  <a:lnTo>
                    <a:pt x="13815440" y="0"/>
                  </a:lnTo>
                  <a:cubicBezTo>
                    <a:pt x="13863828" y="0"/>
                    <a:pt x="13903071" y="38989"/>
                    <a:pt x="13903071" y="87122"/>
                  </a:cubicBezTo>
                  <a:lnTo>
                    <a:pt x="13896721" y="87122"/>
                  </a:lnTo>
                  <a:lnTo>
                    <a:pt x="13903071" y="87122"/>
                  </a:lnTo>
                  <a:lnTo>
                    <a:pt x="13903071" y="1821180"/>
                  </a:lnTo>
                  <a:lnTo>
                    <a:pt x="13896721" y="1821180"/>
                  </a:lnTo>
                  <a:lnTo>
                    <a:pt x="13903071" y="1821180"/>
                  </a:lnTo>
                  <a:cubicBezTo>
                    <a:pt x="13903071" y="1869313"/>
                    <a:pt x="13863828" y="1908302"/>
                    <a:pt x="13815440" y="1908302"/>
                  </a:cubicBezTo>
                  <a:lnTo>
                    <a:pt x="13815440" y="1901952"/>
                  </a:lnTo>
                  <a:lnTo>
                    <a:pt x="13815440" y="1908302"/>
                  </a:lnTo>
                  <a:lnTo>
                    <a:pt x="87630" y="1908302"/>
                  </a:lnTo>
                  <a:lnTo>
                    <a:pt x="87630" y="1901952"/>
                  </a:lnTo>
                  <a:lnTo>
                    <a:pt x="87630" y="1908302"/>
                  </a:lnTo>
                  <a:cubicBezTo>
                    <a:pt x="39243" y="1908302"/>
                    <a:pt x="0" y="1869313"/>
                    <a:pt x="0" y="1821180"/>
                  </a:cubicBezTo>
                  <a:lnTo>
                    <a:pt x="0" y="87122"/>
                  </a:lnTo>
                  <a:lnTo>
                    <a:pt x="6350" y="87122"/>
                  </a:lnTo>
                  <a:lnTo>
                    <a:pt x="0" y="87122"/>
                  </a:lnTo>
                  <a:moveTo>
                    <a:pt x="12700" y="87122"/>
                  </a:moveTo>
                  <a:lnTo>
                    <a:pt x="12700" y="1821180"/>
                  </a:lnTo>
                  <a:lnTo>
                    <a:pt x="6350" y="1821180"/>
                  </a:lnTo>
                  <a:lnTo>
                    <a:pt x="12700" y="1821180"/>
                  </a:lnTo>
                  <a:cubicBezTo>
                    <a:pt x="12700" y="1862201"/>
                    <a:pt x="46228" y="1895602"/>
                    <a:pt x="87630" y="1895602"/>
                  </a:cubicBezTo>
                  <a:lnTo>
                    <a:pt x="13815440" y="1895602"/>
                  </a:lnTo>
                  <a:cubicBezTo>
                    <a:pt x="13856843" y="1895602"/>
                    <a:pt x="13890371" y="1862201"/>
                    <a:pt x="13890371" y="1821180"/>
                  </a:cubicBezTo>
                  <a:lnTo>
                    <a:pt x="13890371" y="87122"/>
                  </a:lnTo>
                  <a:cubicBezTo>
                    <a:pt x="13890371" y="46101"/>
                    <a:pt x="13856843" y="12700"/>
                    <a:pt x="13815440" y="12700"/>
                  </a:cubicBezTo>
                  <a:lnTo>
                    <a:pt x="87630" y="12700"/>
                  </a:lnTo>
                  <a:lnTo>
                    <a:pt x="87630" y="6350"/>
                  </a:lnTo>
                  <a:lnTo>
                    <a:pt x="87630" y="12700"/>
                  </a:lnTo>
                  <a:cubicBezTo>
                    <a:pt x="46228" y="12700"/>
                    <a:pt x="12700" y="46101"/>
                    <a:pt x="12700" y="87122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586631" y="3335122"/>
            <a:ext cx="8046072" cy="767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Which application versions demonstrate highest 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dissatisfaction?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723784" y="3442280"/>
            <a:ext cx="587722" cy="587723"/>
            <a:chOff x="0" y="0"/>
            <a:chExt cx="783630" cy="783630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783590" cy="783590"/>
            </a:xfrm>
            <a:custGeom>
              <a:avLst/>
              <a:gdLst/>
              <a:ahLst/>
              <a:cxnLst/>
              <a:rect l="l" t="t" r="r" b="b"/>
              <a:pathLst>
                <a:path w="783590" h="783590">
                  <a:moveTo>
                    <a:pt x="0" y="0"/>
                  </a:moveTo>
                  <a:lnTo>
                    <a:pt x="783590" y="0"/>
                  </a:lnTo>
                  <a:lnTo>
                    <a:pt x="783590" y="783590"/>
                  </a:lnTo>
                  <a:lnTo>
                    <a:pt x="0" y="783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5" b="-5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585338" y="6405369"/>
            <a:ext cx="10427254" cy="1431261"/>
            <a:chOff x="0" y="0"/>
            <a:chExt cx="13903005" cy="1908348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3890371" cy="1895602"/>
            </a:xfrm>
            <a:custGeom>
              <a:avLst/>
              <a:gdLst/>
              <a:ahLst/>
              <a:cxnLst/>
              <a:rect l="l" t="t" r="r" b="b"/>
              <a:pathLst>
                <a:path w="13890371" h="1895602">
                  <a:moveTo>
                    <a:pt x="0" y="80772"/>
                  </a:moveTo>
                  <a:cubicBezTo>
                    <a:pt x="0" y="36195"/>
                    <a:pt x="36322" y="0"/>
                    <a:pt x="81280" y="0"/>
                  </a:cubicBezTo>
                  <a:lnTo>
                    <a:pt x="13809090" y="0"/>
                  </a:lnTo>
                  <a:cubicBezTo>
                    <a:pt x="13853922" y="0"/>
                    <a:pt x="13890371" y="36195"/>
                    <a:pt x="13890371" y="80772"/>
                  </a:cubicBezTo>
                  <a:lnTo>
                    <a:pt x="13890371" y="1814830"/>
                  </a:lnTo>
                  <a:cubicBezTo>
                    <a:pt x="13890371" y="1859407"/>
                    <a:pt x="13854049" y="1895602"/>
                    <a:pt x="13809090" y="1895602"/>
                  </a:cubicBezTo>
                  <a:lnTo>
                    <a:pt x="81280" y="1895602"/>
                  </a:lnTo>
                  <a:cubicBezTo>
                    <a:pt x="36449" y="1895602"/>
                    <a:pt x="0" y="1859407"/>
                    <a:pt x="0" y="1814830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3903071" cy="1908302"/>
            </a:xfrm>
            <a:custGeom>
              <a:avLst/>
              <a:gdLst/>
              <a:ahLst/>
              <a:cxnLst/>
              <a:rect l="l" t="t" r="r" b="b"/>
              <a:pathLst>
                <a:path w="13903071" h="1908302">
                  <a:moveTo>
                    <a:pt x="0" y="87122"/>
                  </a:moveTo>
                  <a:cubicBezTo>
                    <a:pt x="0" y="38989"/>
                    <a:pt x="39243" y="0"/>
                    <a:pt x="87630" y="0"/>
                  </a:cubicBezTo>
                  <a:lnTo>
                    <a:pt x="13815440" y="0"/>
                  </a:lnTo>
                  <a:lnTo>
                    <a:pt x="13815440" y="6350"/>
                  </a:lnTo>
                  <a:lnTo>
                    <a:pt x="13815440" y="0"/>
                  </a:lnTo>
                  <a:cubicBezTo>
                    <a:pt x="13863828" y="0"/>
                    <a:pt x="13903071" y="38989"/>
                    <a:pt x="13903071" y="87122"/>
                  </a:cubicBezTo>
                  <a:lnTo>
                    <a:pt x="13896721" y="87122"/>
                  </a:lnTo>
                  <a:lnTo>
                    <a:pt x="13903071" y="87122"/>
                  </a:lnTo>
                  <a:lnTo>
                    <a:pt x="13903071" y="1821180"/>
                  </a:lnTo>
                  <a:lnTo>
                    <a:pt x="13896721" y="1821180"/>
                  </a:lnTo>
                  <a:lnTo>
                    <a:pt x="13903071" y="1821180"/>
                  </a:lnTo>
                  <a:cubicBezTo>
                    <a:pt x="13903071" y="1869313"/>
                    <a:pt x="13863828" y="1908302"/>
                    <a:pt x="13815440" y="1908302"/>
                  </a:cubicBezTo>
                  <a:lnTo>
                    <a:pt x="13815440" y="1901952"/>
                  </a:lnTo>
                  <a:lnTo>
                    <a:pt x="13815440" y="1908302"/>
                  </a:lnTo>
                  <a:lnTo>
                    <a:pt x="87630" y="1908302"/>
                  </a:lnTo>
                  <a:lnTo>
                    <a:pt x="87630" y="1901952"/>
                  </a:lnTo>
                  <a:lnTo>
                    <a:pt x="87630" y="1908302"/>
                  </a:lnTo>
                  <a:cubicBezTo>
                    <a:pt x="39243" y="1908302"/>
                    <a:pt x="0" y="1869313"/>
                    <a:pt x="0" y="1821180"/>
                  </a:cubicBezTo>
                  <a:lnTo>
                    <a:pt x="0" y="87122"/>
                  </a:lnTo>
                  <a:lnTo>
                    <a:pt x="6350" y="87122"/>
                  </a:lnTo>
                  <a:lnTo>
                    <a:pt x="0" y="87122"/>
                  </a:lnTo>
                  <a:moveTo>
                    <a:pt x="12700" y="87122"/>
                  </a:moveTo>
                  <a:lnTo>
                    <a:pt x="12700" y="1821180"/>
                  </a:lnTo>
                  <a:lnTo>
                    <a:pt x="6350" y="1821180"/>
                  </a:lnTo>
                  <a:lnTo>
                    <a:pt x="12700" y="1821180"/>
                  </a:lnTo>
                  <a:cubicBezTo>
                    <a:pt x="12700" y="1862201"/>
                    <a:pt x="46228" y="1895602"/>
                    <a:pt x="87630" y="1895602"/>
                  </a:cubicBezTo>
                  <a:lnTo>
                    <a:pt x="13815440" y="1895602"/>
                  </a:lnTo>
                  <a:cubicBezTo>
                    <a:pt x="13856843" y="1895602"/>
                    <a:pt x="13890371" y="1862201"/>
                    <a:pt x="13890371" y="1821180"/>
                  </a:cubicBezTo>
                  <a:lnTo>
                    <a:pt x="13890371" y="87122"/>
                  </a:lnTo>
                  <a:cubicBezTo>
                    <a:pt x="13890371" y="46101"/>
                    <a:pt x="13856843" y="12700"/>
                    <a:pt x="13815440" y="12700"/>
                  </a:cubicBezTo>
                  <a:lnTo>
                    <a:pt x="87630" y="12700"/>
                  </a:lnTo>
                  <a:lnTo>
                    <a:pt x="87630" y="6350"/>
                  </a:lnTo>
                  <a:lnTo>
                    <a:pt x="87630" y="12700"/>
                  </a:lnTo>
                  <a:cubicBezTo>
                    <a:pt x="46228" y="12700"/>
                    <a:pt x="12700" y="46101"/>
                    <a:pt x="12700" y="87122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600570" y="6708362"/>
            <a:ext cx="8046072" cy="767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Can we predict negative reviews for early intervention?</a:t>
            </a:r>
          </a:p>
        </p:txBody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737722" y="6815520"/>
            <a:ext cx="587722" cy="587723"/>
            <a:chOff x="0" y="0"/>
            <a:chExt cx="783630" cy="783630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783590" cy="783590"/>
            </a:xfrm>
            <a:custGeom>
              <a:avLst/>
              <a:gdLst/>
              <a:ahLst/>
              <a:cxnLst/>
              <a:rect l="l" t="t" r="r" b="b"/>
              <a:pathLst>
                <a:path w="783590" h="783590">
                  <a:moveTo>
                    <a:pt x="0" y="0"/>
                  </a:moveTo>
                  <a:lnTo>
                    <a:pt x="783590" y="0"/>
                  </a:lnTo>
                  <a:lnTo>
                    <a:pt x="783590" y="783590"/>
                  </a:lnTo>
                  <a:lnTo>
                    <a:pt x="0" y="783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5" b="-5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594634" y="8115222"/>
            <a:ext cx="10427254" cy="1431261"/>
            <a:chOff x="0" y="0"/>
            <a:chExt cx="13903005" cy="1908348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13890371" cy="1895602"/>
            </a:xfrm>
            <a:custGeom>
              <a:avLst/>
              <a:gdLst/>
              <a:ahLst/>
              <a:cxnLst/>
              <a:rect l="l" t="t" r="r" b="b"/>
              <a:pathLst>
                <a:path w="13890371" h="1895602">
                  <a:moveTo>
                    <a:pt x="0" y="80772"/>
                  </a:moveTo>
                  <a:cubicBezTo>
                    <a:pt x="0" y="36195"/>
                    <a:pt x="36322" y="0"/>
                    <a:pt x="81280" y="0"/>
                  </a:cubicBezTo>
                  <a:lnTo>
                    <a:pt x="13809090" y="0"/>
                  </a:lnTo>
                  <a:cubicBezTo>
                    <a:pt x="13853922" y="0"/>
                    <a:pt x="13890371" y="36195"/>
                    <a:pt x="13890371" y="80772"/>
                  </a:cubicBezTo>
                  <a:lnTo>
                    <a:pt x="13890371" y="1814830"/>
                  </a:lnTo>
                  <a:cubicBezTo>
                    <a:pt x="13890371" y="1859407"/>
                    <a:pt x="13854049" y="1895602"/>
                    <a:pt x="13809090" y="1895602"/>
                  </a:cubicBezTo>
                  <a:lnTo>
                    <a:pt x="81280" y="1895602"/>
                  </a:lnTo>
                  <a:cubicBezTo>
                    <a:pt x="36449" y="1895602"/>
                    <a:pt x="0" y="1859407"/>
                    <a:pt x="0" y="1814830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3903071" cy="1908302"/>
            </a:xfrm>
            <a:custGeom>
              <a:avLst/>
              <a:gdLst/>
              <a:ahLst/>
              <a:cxnLst/>
              <a:rect l="l" t="t" r="r" b="b"/>
              <a:pathLst>
                <a:path w="13903071" h="1908302">
                  <a:moveTo>
                    <a:pt x="0" y="87122"/>
                  </a:moveTo>
                  <a:cubicBezTo>
                    <a:pt x="0" y="38989"/>
                    <a:pt x="39243" y="0"/>
                    <a:pt x="87630" y="0"/>
                  </a:cubicBezTo>
                  <a:lnTo>
                    <a:pt x="13815440" y="0"/>
                  </a:lnTo>
                  <a:lnTo>
                    <a:pt x="13815440" y="6350"/>
                  </a:lnTo>
                  <a:lnTo>
                    <a:pt x="13815440" y="0"/>
                  </a:lnTo>
                  <a:cubicBezTo>
                    <a:pt x="13863828" y="0"/>
                    <a:pt x="13903071" y="38989"/>
                    <a:pt x="13903071" y="87122"/>
                  </a:cubicBezTo>
                  <a:lnTo>
                    <a:pt x="13896721" y="87122"/>
                  </a:lnTo>
                  <a:lnTo>
                    <a:pt x="13903071" y="87122"/>
                  </a:lnTo>
                  <a:lnTo>
                    <a:pt x="13903071" y="1821180"/>
                  </a:lnTo>
                  <a:lnTo>
                    <a:pt x="13896721" y="1821180"/>
                  </a:lnTo>
                  <a:lnTo>
                    <a:pt x="13903071" y="1821180"/>
                  </a:lnTo>
                  <a:cubicBezTo>
                    <a:pt x="13903071" y="1869313"/>
                    <a:pt x="13863828" y="1908302"/>
                    <a:pt x="13815440" y="1908302"/>
                  </a:cubicBezTo>
                  <a:lnTo>
                    <a:pt x="13815440" y="1901952"/>
                  </a:lnTo>
                  <a:lnTo>
                    <a:pt x="13815440" y="1908302"/>
                  </a:lnTo>
                  <a:lnTo>
                    <a:pt x="87630" y="1908302"/>
                  </a:lnTo>
                  <a:lnTo>
                    <a:pt x="87630" y="1901952"/>
                  </a:lnTo>
                  <a:lnTo>
                    <a:pt x="87630" y="1908302"/>
                  </a:lnTo>
                  <a:cubicBezTo>
                    <a:pt x="39243" y="1908302"/>
                    <a:pt x="0" y="1869313"/>
                    <a:pt x="0" y="1821180"/>
                  </a:cubicBezTo>
                  <a:lnTo>
                    <a:pt x="0" y="87122"/>
                  </a:lnTo>
                  <a:lnTo>
                    <a:pt x="6350" y="87122"/>
                  </a:lnTo>
                  <a:lnTo>
                    <a:pt x="0" y="87122"/>
                  </a:lnTo>
                  <a:moveTo>
                    <a:pt x="12700" y="87122"/>
                  </a:moveTo>
                  <a:lnTo>
                    <a:pt x="12700" y="1821180"/>
                  </a:lnTo>
                  <a:lnTo>
                    <a:pt x="6350" y="1821180"/>
                  </a:lnTo>
                  <a:lnTo>
                    <a:pt x="12700" y="1821180"/>
                  </a:lnTo>
                  <a:cubicBezTo>
                    <a:pt x="12700" y="1862201"/>
                    <a:pt x="46228" y="1895602"/>
                    <a:pt x="87630" y="1895602"/>
                  </a:cubicBezTo>
                  <a:lnTo>
                    <a:pt x="13815440" y="1895602"/>
                  </a:lnTo>
                  <a:cubicBezTo>
                    <a:pt x="13856843" y="1895602"/>
                    <a:pt x="13890371" y="1862201"/>
                    <a:pt x="13890371" y="1821180"/>
                  </a:cubicBezTo>
                  <a:lnTo>
                    <a:pt x="13890371" y="87122"/>
                  </a:lnTo>
                  <a:cubicBezTo>
                    <a:pt x="13890371" y="46101"/>
                    <a:pt x="13856843" y="12700"/>
                    <a:pt x="13815440" y="12700"/>
                  </a:cubicBezTo>
                  <a:lnTo>
                    <a:pt x="87630" y="12700"/>
                  </a:lnTo>
                  <a:lnTo>
                    <a:pt x="87630" y="6350"/>
                  </a:lnTo>
                  <a:lnTo>
                    <a:pt x="87630" y="12700"/>
                  </a:lnTo>
                  <a:cubicBezTo>
                    <a:pt x="46228" y="12700"/>
                    <a:pt x="12700" y="46101"/>
                    <a:pt x="12700" y="87122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609866" y="8418216"/>
            <a:ext cx="8046072" cy="767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What actions will maximize satisfaction within 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resource constraints?</a:t>
            </a:r>
          </a:p>
        </p:txBody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747019" y="8525374"/>
            <a:ext cx="587722" cy="587723"/>
            <a:chOff x="0" y="0"/>
            <a:chExt cx="783630" cy="783630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783590" cy="783590"/>
            </a:xfrm>
            <a:custGeom>
              <a:avLst/>
              <a:gdLst/>
              <a:ahLst/>
              <a:cxnLst/>
              <a:rect l="l" t="t" r="r" b="b"/>
              <a:pathLst>
                <a:path w="783590" h="783590">
                  <a:moveTo>
                    <a:pt x="0" y="0"/>
                  </a:moveTo>
                  <a:lnTo>
                    <a:pt x="783590" y="0"/>
                  </a:lnTo>
                  <a:lnTo>
                    <a:pt x="783590" y="783590"/>
                  </a:lnTo>
                  <a:lnTo>
                    <a:pt x="0" y="783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5" b="-5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61225" y="906066"/>
            <a:ext cx="9823549" cy="134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Long-Term Strategy: Modernization </a:t>
            </a:r>
          </a:p>
          <a:p>
            <a:pPr algn="l">
              <a:lnSpc>
                <a:spcPts val="5437"/>
              </a:lnSpc>
            </a:pPr>
            <a:r>
              <a:rPr lang="en-US" sz="431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&amp; Quality Culture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1336" y="2772260"/>
            <a:ext cx="4631829" cy="78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Infrastructure Modernization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61225" y="3600745"/>
            <a:ext cx="4631829" cy="70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Address technical debt for a sustainable platform.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61225" y="4532944"/>
            <a:ext cx="4631829" cy="70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Implement CDN for geographic optimization.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61225" y="5352009"/>
            <a:ext cx="4631829" cy="70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Ensure Infrastructure Redundancy (99.99% uptime target).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61225" y="6219612"/>
            <a:ext cx="4631829" cy="70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Adopt Microservices Architecture for independent updates.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86108" y="7353204"/>
            <a:ext cx="583733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Quality-First Cultural Transformation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61225" y="7855849"/>
            <a:ext cx="4631829" cy="36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Establish a specialized QA Team.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61225" y="8377588"/>
            <a:ext cx="4631829" cy="36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Define a clear "Definition of Done."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61225" y="8899326"/>
            <a:ext cx="4631829" cy="36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Implement Executive Quality Reviews.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62471" y="2821930"/>
            <a:ext cx="4631829" cy="78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Predictive Analytics Platform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52945" y="3486447"/>
            <a:ext cx="4631829" cy="70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Automated Sentiment Monitoring for real-time issue detection.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62471" y="4497550"/>
            <a:ext cx="4631829" cy="70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Predictive Churn Modeling to identify at-risk customers.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62471" y="5352009"/>
            <a:ext cx="4631829" cy="70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Feature Request Extraction to prioritize enhancements.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52944" y="6280474"/>
            <a:ext cx="4631829" cy="36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Competitive Intelligence tracking.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67690" y="6878823"/>
            <a:ext cx="3129409" cy="41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9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Innovation</a:t>
            </a:r>
            <a:r>
              <a:rPr lang="en-US" sz="2499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49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Lab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62471" y="7381200"/>
            <a:ext cx="4631829" cy="36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Focus on competitive differentiation.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52942" y="8041782"/>
            <a:ext cx="4631829" cy="70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Explore Augmented Reality for service visualization.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62471" y="8861344"/>
            <a:ext cx="4631829" cy="70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Develop Voice Control for hands-free operation.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96418" y="998054"/>
            <a:ext cx="11405295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Ethical Considerations &amp; Limitations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8104" y="2525120"/>
            <a:ext cx="406564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Ethical Data Handling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105" y="3496876"/>
            <a:ext cx="8391376" cy="101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Adhered to strict data privacy: using only public, anonymized data, reporting aggregated statistics, and avoiding individual user identification or demographic inference.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8155" y="5088095"/>
            <a:ext cx="4471939" cy="357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Algorithmic Bias Mitigation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8155" y="5855282"/>
            <a:ext cx="8391376" cy="163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49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Mitigation strategies address Demographic Bias (ensemble methods), Language Bias (social media-trained </a:t>
            </a:r>
            <a:r>
              <a:rPr lang="en-US" sz="2249" dirty="0" err="1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RoBERTa</a:t>
            </a:r>
            <a:r>
              <a:rPr lang="en-US" sz="2249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), and Domain Adaptation (validation against in-domain ground truth).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48044" y="2253361"/>
            <a:ext cx="330115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Study Limitations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534132" y="3101016"/>
            <a:ext cx="19050" cy="3974157"/>
            <a:chOff x="0" y="0"/>
            <a:chExt cx="25400" cy="52988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400" cy="5298821"/>
            </a:xfrm>
            <a:custGeom>
              <a:avLst/>
              <a:gdLst/>
              <a:ahLst/>
              <a:cxnLst/>
              <a:rect l="l" t="t" r="r" b="b"/>
              <a:pathLst>
                <a:path w="25400" h="529882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5286121"/>
                  </a:lnTo>
                  <a:cubicBezTo>
                    <a:pt x="25400" y="5293106"/>
                    <a:pt x="19685" y="5298821"/>
                    <a:pt x="12700" y="5298821"/>
                  </a:cubicBezTo>
                  <a:cubicBezTo>
                    <a:pt x="5715" y="5298821"/>
                    <a:pt x="0" y="5293106"/>
                    <a:pt x="0" y="5286121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084374" y="3729369"/>
            <a:ext cx="478334" cy="19050"/>
            <a:chOff x="0" y="0"/>
            <a:chExt cx="637778" cy="25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7794" cy="25400"/>
            </a:xfrm>
            <a:custGeom>
              <a:avLst/>
              <a:gdLst/>
              <a:ahLst/>
              <a:cxnLst/>
              <a:rect l="l" t="t" r="r" b="b"/>
              <a:pathLst>
                <a:path w="63779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25094" y="0"/>
                  </a:lnTo>
                  <a:cubicBezTo>
                    <a:pt x="632079" y="0"/>
                    <a:pt x="637794" y="5715"/>
                    <a:pt x="637794" y="12700"/>
                  </a:cubicBezTo>
                  <a:cubicBezTo>
                    <a:pt x="637794" y="19685"/>
                    <a:pt x="632079" y="25400"/>
                    <a:pt x="62509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3483902" y="3679139"/>
            <a:ext cx="119509" cy="119509"/>
            <a:chOff x="0" y="0"/>
            <a:chExt cx="159345" cy="1593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9258" cy="159258"/>
            </a:xfrm>
            <a:custGeom>
              <a:avLst/>
              <a:gdLst/>
              <a:ahLst/>
              <a:cxnLst/>
              <a:rect l="l" t="t" r="r" b="b"/>
              <a:pathLst>
                <a:path w="159258" h="159258">
                  <a:moveTo>
                    <a:pt x="0" y="79629"/>
                  </a:moveTo>
                  <a:cubicBezTo>
                    <a:pt x="0" y="35687"/>
                    <a:pt x="35687" y="0"/>
                    <a:pt x="79629" y="0"/>
                  </a:cubicBezTo>
                  <a:cubicBezTo>
                    <a:pt x="123571" y="0"/>
                    <a:pt x="159258" y="35687"/>
                    <a:pt x="159258" y="79629"/>
                  </a:cubicBezTo>
                  <a:cubicBezTo>
                    <a:pt x="159258" y="123571"/>
                    <a:pt x="123571" y="159258"/>
                    <a:pt x="79629" y="159258"/>
                  </a:cubicBezTo>
                  <a:cubicBezTo>
                    <a:pt x="35687" y="159258"/>
                    <a:pt x="0" y="123698"/>
                    <a:pt x="0" y="79629"/>
                  </a:cubicBezTo>
                  <a:close/>
                </a:path>
              </a:pathLst>
            </a:custGeom>
            <a:solidFill>
              <a:srgbClr val="2D2E3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999711" y="2946060"/>
            <a:ext cx="4065612" cy="1689894"/>
            <a:chOff x="0" y="0"/>
            <a:chExt cx="5420817" cy="225319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20868" cy="2253234"/>
            </a:xfrm>
            <a:custGeom>
              <a:avLst/>
              <a:gdLst/>
              <a:ahLst/>
              <a:cxnLst/>
              <a:rect l="l" t="t" r="r" b="b"/>
              <a:pathLst>
                <a:path w="5420868" h="2253234">
                  <a:moveTo>
                    <a:pt x="0" y="42291"/>
                  </a:moveTo>
                  <a:cubicBezTo>
                    <a:pt x="0" y="18923"/>
                    <a:pt x="18923" y="0"/>
                    <a:pt x="42291" y="0"/>
                  </a:cubicBezTo>
                  <a:lnTo>
                    <a:pt x="5378577" y="0"/>
                  </a:lnTo>
                  <a:cubicBezTo>
                    <a:pt x="5401945" y="0"/>
                    <a:pt x="5420868" y="18923"/>
                    <a:pt x="5420868" y="42291"/>
                  </a:cubicBezTo>
                  <a:lnTo>
                    <a:pt x="5420868" y="2210943"/>
                  </a:lnTo>
                  <a:cubicBezTo>
                    <a:pt x="5420868" y="2234311"/>
                    <a:pt x="5401945" y="2253234"/>
                    <a:pt x="5378577" y="2253234"/>
                  </a:cubicBezTo>
                  <a:lnTo>
                    <a:pt x="42291" y="2253234"/>
                  </a:lnTo>
                  <a:cubicBezTo>
                    <a:pt x="18923" y="2253234"/>
                    <a:pt x="0" y="2234311"/>
                    <a:pt x="0" y="221094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1069390" y="3126806"/>
            <a:ext cx="1812131" cy="15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49"/>
              </a:lnSpc>
            </a:pPr>
            <a:r>
              <a:rPr lang="en-US" sz="22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Platform Coverage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07439" y="3712997"/>
            <a:ext cx="3398490" cy="41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4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Only Google Play reviews were analyzed; iOS user differences are unknown.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524607" y="4686185"/>
            <a:ext cx="478334" cy="19050"/>
            <a:chOff x="0" y="0"/>
            <a:chExt cx="637778" cy="25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7794" cy="25400"/>
            </a:xfrm>
            <a:custGeom>
              <a:avLst/>
              <a:gdLst/>
              <a:ahLst/>
              <a:cxnLst/>
              <a:rect l="l" t="t" r="r" b="b"/>
              <a:pathLst>
                <a:path w="63779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25094" y="0"/>
                  </a:lnTo>
                  <a:cubicBezTo>
                    <a:pt x="632079" y="0"/>
                    <a:pt x="637794" y="5715"/>
                    <a:pt x="637794" y="12700"/>
                  </a:cubicBezTo>
                  <a:cubicBezTo>
                    <a:pt x="637794" y="19685"/>
                    <a:pt x="632079" y="25400"/>
                    <a:pt x="62509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483902" y="4635955"/>
            <a:ext cx="119509" cy="119509"/>
            <a:chOff x="0" y="0"/>
            <a:chExt cx="159345" cy="15934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9258" cy="159258"/>
            </a:xfrm>
            <a:custGeom>
              <a:avLst/>
              <a:gdLst/>
              <a:ahLst/>
              <a:cxnLst/>
              <a:rect l="l" t="t" r="r" b="b"/>
              <a:pathLst>
                <a:path w="159258" h="159258">
                  <a:moveTo>
                    <a:pt x="0" y="79629"/>
                  </a:moveTo>
                  <a:cubicBezTo>
                    <a:pt x="0" y="35687"/>
                    <a:pt x="35687" y="0"/>
                    <a:pt x="79629" y="0"/>
                  </a:cubicBezTo>
                  <a:cubicBezTo>
                    <a:pt x="123571" y="0"/>
                    <a:pt x="159258" y="35687"/>
                    <a:pt x="159258" y="79629"/>
                  </a:cubicBezTo>
                  <a:cubicBezTo>
                    <a:pt x="159258" y="123571"/>
                    <a:pt x="123571" y="159258"/>
                    <a:pt x="79629" y="159258"/>
                  </a:cubicBezTo>
                  <a:cubicBezTo>
                    <a:pt x="35687" y="159258"/>
                    <a:pt x="0" y="123698"/>
                    <a:pt x="0" y="79629"/>
                  </a:cubicBezTo>
                  <a:close/>
                </a:path>
              </a:pathLst>
            </a:custGeom>
            <a:solidFill>
              <a:srgbClr val="2D2E3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4021991" y="3290250"/>
            <a:ext cx="3827376" cy="2286652"/>
            <a:chOff x="0" y="0"/>
            <a:chExt cx="5103168" cy="30488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103114" cy="3048889"/>
            </a:xfrm>
            <a:custGeom>
              <a:avLst/>
              <a:gdLst/>
              <a:ahLst/>
              <a:cxnLst/>
              <a:rect l="l" t="t" r="r" b="b"/>
              <a:pathLst>
                <a:path w="5103114" h="3048889">
                  <a:moveTo>
                    <a:pt x="0" y="57150"/>
                  </a:moveTo>
                  <a:cubicBezTo>
                    <a:pt x="0" y="25654"/>
                    <a:pt x="25654" y="0"/>
                    <a:pt x="57150" y="0"/>
                  </a:cubicBezTo>
                  <a:lnTo>
                    <a:pt x="5045964" y="0"/>
                  </a:lnTo>
                  <a:cubicBezTo>
                    <a:pt x="5077587" y="0"/>
                    <a:pt x="5103114" y="25654"/>
                    <a:pt x="5103114" y="57150"/>
                  </a:cubicBezTo>
                  <a:lnTo>
                    <a:pt x="5103114" y="2991739"/>
                  </a:lnTo>
                  <a:cubicBezTo>
                    <a:pt x="5103114" y="3023362"/>
                    <a:pt x="5077460" y="3048889"/>
                    <a:pt x="5045964" y="3048889"/>
                  </a:cubicBezTo>
                  <a:lnTo>
                    <a:pt x="57150" y="3048889"/>
                  </a:lnTo>
                  <a:cubicBezTo>
                    <a:pt x="25527" y="3048889"/>
                    <a:pt x="0" y="3023235"/>
                    <a:pt x="0" y="299173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4181385" y="3895131"/>
            <a:ext cx="2362498" cy="15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Causation</a:t>
            </a:r>
            <a:r>
              <a:rPr lang="en-US" sz="2249" b="1" dirty="0">
                <a:solidFill>
                  <a:srgbClr val="3D3838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vs</a:t>
            </a:r>
            <a:r>
              <a:rPr lang="en-US" sz="2249" b="1" dirty="0">
                <a:solidFill>
                  <a:srgbClr val="3D3838"/>
                </a:solidFill>
                <a:latin typeface="Arimo Bold"/>
                <a:ea typeface="Arimo Bold"/>
                <a:cs typeface="Arimo Bold"/>
                <a:sym typeface="Arimo Bold"/>
              </a:rPr>
              <a:t>. </a:t>
            </a:r>
            <a:r>
              <a:rPr lang="en-US" sz="22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Correlation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01106" y="4513544"/>
            <a:ext cx="3398639" cy="41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Observational</a:t>
            </a:r>
            <a:r>
              <a:rPr lang="en-US" sz="2249">
                <a:solidFill>
                  <a:srgbClr val="3D383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design cannot prove causation; confounding factors may exist.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084374" y="5556829"/>
            <a:ext cx="478334" cy="19050"/>
            <a:chOff x="0" y="0"/>
            <a:chExt cx="637778" cy="25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7794" cy="25400"/>
            </a:xfrm>
            <a:custGeom>
              <a:avLst/>
              <a:gdLst/>
              <a:ahLst/>
              <a:cxnLst/>
              <a:rect l="l" t="t" r="r" b="b"/>
              <a:pathLst>
                <a:path w="63779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25094" y="0"/>
                  </a:lnTo>
                  <a:cubicBezTo>
                    <a:pt x="632079" y="0"/>
                    <a:pt x="637794" y="5715"/>
                    <a:pt x="637794" y="12700"/>
                  </a:cubicBezTo>
                  <a:cubicBezTo>
                    <a:pt x="637794" y="19685"/>
                    <a:pt x="632079" y="25400"/>
                    <a:pt x="62509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3483902" y="5506600"/>
            <a:ext cx="119509" cy="119509"/>
            <a:chOff x="0" y="0"/>
            <a:chExt cx="159345" cy="15934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9258" cy="159258"/>
            </a:xfrm>
            <a:custGeom>
              <a:avLst/>
              <a:gdLst/>
              <a:ahLst/>
              <a:cxnLst/>
              <a:rect l="l" t="t" r="r" b="b"/>
              <a:pathLst>
                <a:path w="159258" h="159258">
                  <a:moveTo>
                    <a:pt x="0" y="79629"/>
                  </a:moveTo>
                  <a:cubicBezTo>
                    <a:pt x="0" y="35687"/>
                    <a:pt x="35687" y="0"/>
                    <a:pt x="79629" y="0"/>
                  </a:cubicBezTo>
                  <a:cubicBezTo>
                    <a:pt x="123571" y="0"/>
                    <a:pt x="159258" y="35687"/>
                    <a:pt x="159258" y="79629"/>
                  </a:cubicBezTo>
                  <a:cubicBezTo>
                    <a:pt x="159258" y="123571"/>
                    <a:pt x="123571" y="159258"/>
                    <a:pt x="79629" y="159258"/>
                  </a:cubicBezTo>
                  <a:cubicBezTo>
                    <a:pt x="35687" y="159258"/>
                    <a:pt x="0" y="123698"/>
                    <a:pt x="0" y="79629"/>
                  </a:cubicBezTo>
                  <a:close/>
                </a:path>
              </a:pathLst>
            </a:custGeom>
            <a:solidFill>
              <a:srgbClr val="2D2E34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9018759" y="4855104"/>
            <a:ext cx="4065614" cy="2220069"/>
            <a:chOff x="0" y="0"/>
            <a:chExt cx="5420818" cy="296009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420868" cy="2960116"/>
            </a:xfrm>
            <a:custGeom>
              <a:avLst/>
              <a:gdLst/>
              <a:ahLst/>
              <a:cxnLst/>
              <a:rect l="l" t="t" r="r" b="b"/>
              <a:pathLst>
                <a:path w="5420868" h="2960116">
                  <a:moveTo>
                    <a:pt x="0" y="49784"/>
                  </a:moveTo>
                  <a:cubicBezTo>
                    <a:pt x="0" y="22225"/>
                    <a:pt x="22225" y="0"/>
                    <a:pt x="49784" y="0"/>
                  </a:cubicBezTo>
                  <a:lnTo>
                    <a:pt x="5371084" y="0"/>
                  </a:lnTo>
                  <a:cubicBezTo>
                    <a:pt x="5398516" y="0"/>
                    <a:pt x="5420868" y="22225"/>
                    <a:pt x="5420868" y="49784"/>
                  </a:cubicBezTo>
                  <a:lnTo>
                    <a:pt x="5420868" y="2910332"/>
                  </a:lnTo>
                  <a:cubicBezTo>
                    <a:pt x="5420868" y="2937764"/>
                    <a:pt x="5398643" y="2960116"/>
                    <a:pt x="5371084" y="2960116"/>
                  </a:cubicBezTo>
                  <a:lnTo>
                    <a:pt x="49784" y="2960116"/>
                  </a:lnTo>
                  <a:cubicBezTo>
                    <a:pt x="22352" y="2960116"/>
                    <a:pt x="0" y="2937891"/>
                    <a:pt x="0" y="2910332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0084442" y="5026505"/>
            <a:ext cx="2821486" cy="15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49"/>
              </a:lnSpc>
            </a:pPr>
            <a:r>
              <a:rPr lang="en-US" sz="22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Representativeness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507439" y="5467085"/>
            <a:ext cx="3398490" cy="1282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4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Self-selection</a:t>
            </a:r>
            <a:r>
              <a:rPr lang="en-US" sz="2249">
                <a:solidFill>
                  <a:srgbClr val="3D383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bias means reviewers are a motivated subset; the "silent majority" is not represented.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3524607" y="6354250"/>
            <a:ext cx="478334" cy="19050"/>
            <a:chOff x="0" y="0"/>
            <a:chExt cx="637778" cy="25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7794" cy="25400"/>
            </a:xfrm>
            <a:custGeom>
              <a:avLst/>
              <a:gdLst/>
              <a:ahLst/>
              <a:cxnLst/>
              <a:rect l="l" t="t" r="r" b="b"/>
              <a:pathLst>
                <a:path w="63779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25094" y="0"/>
                  </a:lnTo>
                  <a:cubicBezTo>
                    <a:pt x="632079" y="0"/>
                    <a:pt x="637794" y="5715"/>
                    <a:pt x="637794" y="12700"/>
                  </a:cubicBezTo>
                  <a:cubicBezTo>
                    <a:pt x="637794" y="19685"/>
                    <a:pt x="632079" y="25400"/>
                    <a:pt x="62509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3483902" y="6304021"/>
            <a:ext cx="119509" cy="119509"/>
            <a:chOff x="0" y="0"/>
            <a:chExt cx="159345" cy="15934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9258" cy="159258"/>
            </a:xfrm>
            <a:custGeom>
              <a:avLst/>
              <a:gdLst/>
              <a:ahLst/>
              <a:cxnLst/>
              <a:rect l="l" t="t" r="r" b="b"/>
              <a:pathLst>
                <a:path w="159258" h="159258">
                  <a:moveTo>
                    <a:pt x="0" y="79629"/>
                  </a:moveTo>
                  <a:cubicBezTo>
                    <a:pt x="0" y="35687"/>
                    <a:pt x="35687" y="0"/>
                    <a:pt x="79629" y="0"/>
                  </a:cubicBezTo>
                  <a:cubicBezTo>
                    <a:pt x="123571" y="0"/>
                    <a:pt x="159258" y="35687"/>
                    <a:pt x="159258" y="79629"/>
                  </a:cubicBezTo>
                  <a:cubicBezTo>
                    <a:pt x="159258" y="123571"/>
                    <a:pt x="123571" y="159258"/>
                    <a:pt x="79629" y="159258"/>
                  </a:cubicBezTo>
                  <a:cubicBezTo>
                    <a:pt x="35687" y="159258"/>
                    <a:pt x="0" y="123698"/>
                    <a:pt x="0" y="79629"/>
                  </a:cubicBezTo>
                  <a:close/>
                </a:path>
              </a:pathLst>
            </a:custGeom>
            <a:solidFill>
              <a:srgbClr val="2D2E34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4021990" y="5866278"/>
            <a:ext cx="3737855" cy="2207072"/>
            <a:chOff x="0" y="0"/>
            <a:chExt cx="4983807" cy="294276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83734" cy="2942717"/>
            </a:xfrm>
            <a:custGeom>
              <a:avLst/>
              <a:gdLst/>
              <a:ahLst/>
              <a:cxnLst/>
              <a:rect l="l" t="t" r="r" b="b"/>
              <a:pathLst>
                <a:path w="4983734" h="2942717">
                  <a:moveTo>
                    <a:pt x="0" y="55118"/>
                  </a:moveTo>
                  <a:cubicBezTo>
                    <a:pt x="0" y="24765"/>
                    <a:pt x="24765" y="0"/>
                    <a:pt x="55118" y="0"/>
                  </a:cubicBezTo>
                  <a:lnTo>
                    <a:pt x="4928616" y="0"/>
                  </a:lnTo>
                  <a:cubicBezTo>
                    <a:pt x="4959096" y="0"/>
                    <a:pt x="4983734" y="24765"/>
                    <a:pt x="4983734" y="55118"/>
                  </a:cubicBezTo>
                  <a:lnTo>
                    <a:pt x="4983734" y="2887599"/>
                  </a:lnTo>
                  <a:cubicBezTo>
                    <a:pt x="4983734" y="2918079"/>
                    <a:pt x="4958969" y="2942717"/>
                    <a:pt x="4928616" y="2942717"/>
                  </a:cubicBezTo>
                  <a:lnTo>
                    <a:pt x="55118" y="2942717"/>
                  </a:lnTo>
                  <a:cubicBezTo>
                    <a:pt x="24638" y="2942717"/>
                    <a:pt x="0" y="2917952"/>
                    <a:pt x="0" y="288759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4177963" y="6158760"/>
            <a:ext cx="2190750" cy="15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22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Classification</a:t>
            </a:r>
            <a:r>
              <a:rPr lang="en-US" sz="2249" b="1" dirty="0">
                <a:solidFill>
                  <a:srgbClr val="3D3838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Accuracy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181385" y="6816510"/>
            <a:ext cx="3398639" cy="41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2249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79.12% accuracy means measurement error is present (~1 in 6 reviews misclassified).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F665-B4C4-B9A8-AF9E-005128EDC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CDA381B-1314-AAED-01A4-C1CE2180238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8C2CC428-B5EC-88CC-DEBC-DE30BCBAE9F6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3B99406-35B3-FDC7-6902-84226455C69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0A2D0BA-31D0-D9EE-C1C1-F23316DC3F5F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9E6ABF23-2D8C-B4B7-1B70-985987C90366}"/>
              </a:ext>
            </a:extLst>
          </p:cNvPr>
          <p:cNvSpPr txBox="1"/>
          <p:nvPr/>
        </p:nvSpPr>
        <p:spPr>
          <a:xfrm>
            <a:off x="4419600" y="1333500"/>
            <a:ext cx="8153400" cy="729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7200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THE END</a:t>
            </a:r>
          </a:p>
        </p:txBody>
      </p:sp>
      <p:sp>
        <p:nvSpPr>
          <p:cNvPr id="31" name="Action Button: Help 3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33454EC-3F8E-219A-8FA4-61B48F32EE4B}"/>
              </a:ext>
            </a:extLst>
          </p:cNvPr>
          <p:cNvSpPr/>
          <p:nvPr/>
        </p:nvSpPr>
        <p:spPr>
          <a:xfrm>
            <a:off x="5410200" y="3009900"/>
            <a:ext cx="6172200" cy="3429000"/>
          </a:xfrm>
          <a:prstGeom prst="actionButtonHelp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99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2690515"/>
            <a:chOff x="0" y="0"/>
            <a:chExt cx="24384000" cy="358735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3587369"/>
            </a:xfrm>
            <a:custGeom>
              <a:avLst/>
              <a:gdLst/>
              <a:ahLst/>
              <a:cxnLst/>
              <a:rect l="l" t="t" r="r" b="b"/>
              <a:pathLst>
                <a:path w="24384000" h="3587369">
                  <a:moveTo>
                    <a:pt x="0" y="0"/>
                  </a:moveTo>
                  <a:lnTo>
                    <a:pt x="24384000" y="0"/>
                  </a:lnTo>
                  <a:lnTo>
                    <a:pt x="24384000" y="3587369"/>
                  </a:lnTo>
                  <a:lnTo>
                    <a:pt x="0" y="3587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53367" y="3577232"/>
            <a:ext cx="10996464" cy="72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2. Literature Review: Analytical Foundations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53367" y="4943177"/>
            <a:ext cx="8283029" cy="2150716"/>
            <a:chOff x="0" y="0"/>
            <a:chExt cx="11044038" cy="28676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44047" cy="2867660"/>
            </a:xfrm>
            <a:custGeom>
              <a:avLst/>
              <a:gdLst/>
              <a:ahLst/>
              <a:cxnLst/>
              <a:rect l="l" t="t" r="r" b="b"/>
              <a:pathLst>
                <a:path w="11044047" h="286766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lnTo>
                    <a:pt x="10840847" y="0"/>
                  </a:lnTo>
                  <a:cubicBezTo>
                    <a:pt x="10953115" y="0"/>
                    <a:pt x="11044047" y="90932"/>
                    <a:pt x="11044047" y="203200"/>
                  </a:cubicBezTo>
                  <a:lnTo>
                    <a:pt x="11044047" y="2664460"/>
                  </a:lnTo>
                  <a:cubicBezTo>
                    <a:pt x="11044047" y="2776728"/>
                    <a:pt x="10953115" y="2867660"/>
                    <a:pt x="10840847" y="2867660"/>
                  </a:cubicBezTo>
                  <a:lnTo>
                    <a:pt x="203200" y="2867660"/>
                  </a:lnTo>
                  <a:cubicBezTo>
                    <a:pt x="90932" y="2867660"/>
                    <a:pt x="0" y="2776728"/>
                    <a:pt x="0" y="266446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53367" y="4914602"/>
            <a:ext cx="8283029" cy="114300"/>
            <a:chOff x="0" y="0"/>
            <a:chExt cx="11044038" cy="15240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044047" cy="152400"/>
            </a:xfrm>
            <a:custGeom>
              <a:avLst/>
              <a:gdLst/>
              <a:ahLst/>
              <a:cxnLst/>
              <a:rect l="l" t="t" r="r" b="b"/>
              <a:pathLst>
                <a:path w="11044047" h="152400">
                  <a:moveTo>
                    <a:pt x="0" y="0"/>
                  </a:moveTo>
                  <a:lnTo>
                    <a:pt x="11044047" y="0"/>
                  </a:lnTo>
                  <a:lnTo>
                    <a:pt x="11044047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r="-2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572000" y="4620369"/>
            <a:ext cx="645616" cy="645616"/>
            <a:chOff x="0" y="0"/>
            <a:chExt cx="860822" cy="86082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860806" cy="860806"/>
            </a:xfrm>
            <a:custGeom>
              <a:avLst/>
              <a:gdLst/>
              <a:ahLst/>
              <a:cxnLst/>
              <a:rect l="l" t="t" r="r" b="b"/>
              <a:pathLst>
                <a:path w="860806" h="860806">
                  <a:moveTo>
                    <a:pt x="0" y="0"/>
                  </a:moveTo>
                  <a:lnTo>
                    <a:pt x="860806" y="0"/>
                  </a:lnTo>
                  <a:lnTo>
                    <a:pt x="860806" y="860806"/>
                  </a:lnTo>
                  <a:lnTo>
                    <a:pt x="0" y="86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 b="-1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765625" y="4781699"/>
            <a:ext cx="258216" cy="322809"/>
            <a:chOff x="0" y="0"/>
            <a:chExt cx="344288" cy="43041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344297" cy="430403"/>
            </a:xfrm>
            <a:custGeom>
              <a:avLst/>
              <a:gdLst/>
              <a:ahLst/>
              <a:cxnLst/>
              <a:rect l="l" t="t" r="r" b="b"/>
              <a:pathLst>
                <a:path w="344297" h="430403">
                  <a:moveTo>
                    <a:pt x="0" y="0"/>
                  </a:moveTo>
                  <a:lnTo>
                    <a:pt x="344297" y="0"/>
                  </a:lnTo>
                  <a:lnTo>
                    <a:pt x="344297" y="430403"/>
                  </a:lnTo>
                  <a:lnTo>
                    <a:pt x="0" y="430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64" r="2" b="-366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39419" y="5265973"/>
            <a:ext cx="341738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2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Sentiment Analysis in BI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7149" y="5918001"/>
            <a:ext cx="7795469" cy="101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000" dirty="0">
                <a:solidFill>
                  <a:srgbClr val="5B5F7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"/>
              </a:rPr>
              <a:t>Leveraging customer feedback for competitive advantage and product prioritization. Ensemble methods often outperform individual techniques.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51602" y="4943177"/>
            <a:ext cx="8283029" cy="1935659"/>
            <a:chOff x="0" y="0"/>
            <a:chExt cx="11044038" cy="25808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44048" cy="2580894"/>
            </a:xfrm>
            <a:custGeom>
              <a:avLst/>
              <a:gdLst/>
              <a:ahLst/>
              <a:cxnLst/>
              <a:rect l="l" t="t" r="r" b="b"/>
              <a:pathLst>
                <a:path w="11044048" h="258089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861167" y="0"/>
                  </a:lnTo>
                  <a:cubicBezTo>
                    <a:pt x="10962132" y="0"/>
                    <a:pt x="11044048" y="81915"/>
                    <a:pt x="11044048" y="182880"/>
                  </a:cubicBezTo>
                  <a:lnTo>
                    <a:pt x="11044048" y="2398014"/>
                  </a:lnTo>
                  <a:cubicBezTo>
                    <a:pt x="11044048" y="2498979"/>
                    <a:pt x="10962132" y="2580894"/>
                    <a:pt x="10861167" y="2580894"/>
                  </a:cubicBezTo>
                  <a:lnTo>
                    <a:pt x="182880" y="2580894"/>
                  </a:lnTo>
                  <a:cubicBezTo>
                    <a:pt x="81915" y="2580894"/>
                    <a:pt x="0" y="2498979"/>
                    <a:pt x="0" y="239801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251602" y="4914602"/>
            <a:ext cx="8283029" cy="114300"/>
            <a:chOff x="0" y="0"/>
            <a:chExt cx="11044038" cy="15240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1044047" cy="152400"/>
            </a:xfrm>
            <a:custGeom>
              <a:avLst/>
              <a:gdLst/>
              <a:ahLst/>
              <a:cxnLst/>
              <a:rect l="l" t="t" r="r" b="b"/>
              <a:pathLst>
                <a:path w="11044047" h="152400">
                  <a:moveTo>
                    <a:pt x="0" y="0"/>
                  </a:moveTo>
                  <a:lnTo>
                    <a:pt x="11044047" y="0"/>
                  </a:lnTo>
                  <a:lnTo>
                    <a:pt x="11044047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r="-22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070235" y="4620369"/>
            <a:ext cx="645616" cy="645616"/>
            <a:chOff x="0" y="0"/>
            <a:chExt cx="860822" cy="860822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860806" cy="860806"/>
            </a:xfrm>
            <a:custGeom>
              <a:avLst/>
              <a:gdLst/>
              <a:ahLst/>
              <a:cxnLst/>
              <a:rect l="l" t="t" r="r" b="b"/>
              <a:pathLst>
                <a:path w="860806" h="860806">
                  <a:moveTo>
                    <a:pt x="0" y="0"/>
                  </a:moveTo>
                  <a:lnTo>
                    <a:pt x="860806" y="0"/>
                  </a:lnTo>
                  <a:lnTo>
                    <a:pt x="860806" y="860806"/>
                  </a:lnTo>
                  <a:lnTo>
                    <a:pt x="0" y="86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 b="-1"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263860" y="4781699"/>
            <a:ext cx="258216" cy="322809"/>
            <a:chOff x="0" y="0"/>
            <a:chExt cx="344288" cy="430412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344297" cy="430403"/>
            </a:xfrm>
            <a:custGeom>
              <a:avLst/>
              <a:gdLst/>
              <a:ahLst/>
              <a:cxnLst/>
              <a:rect l="l" t="t" r="r" b="b"/>
              <a:pathLst>
                <a:path w="344297" h="430403">
                  <a:moveTo>
                    <a:pt x="0" y="0"/>
                  </a:moveTo>
                  <a:lnTo>
                    <a:pt x="344297" y="0"/>
                  </a:lnTo>
                  <a:lnTo>
                    <a:pt x="344297" y="430403"/>
                  </a:lnTo>
                  <a:lnTo>
                    <a:pt x="0" y="430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64" r="2" b="-366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9495384" y="5471666"/>
            <a:ext cx="2690515" cy="34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2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NLP Techniques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95384" y="5918001"/>
            <a:ext cx="7795469" cy="104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000" dirty="0">
                <a:solidFill>
                  <a:srgbClr val="5B5F7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"/>
              </a:rPr>
              <a:t>Computational methods for text interpretation, including VSM, TF-IDF, and contextual embeddings from neural language models.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53367" y="7416850"/>
            <a:ext cx="8283029" cy="1935659"/>
            <a:chOff x="0" y="0"/>
            <a:chExt cx="11044038" cy="258087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44048" cy="2580894"/>
            </a:xfrm>
            <a:custGeom>
              <a:avLst/>
              <a:gdLst/>
              <a:ahLst/>
              <a:cxnLst/>
              <a:rect l="l" t="t" r="r" b="b"/>
              <a:pathLst>
                <a:path w="11044048" h="258089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861167" y="0"/>
                  </a:lnTo>
                  <a:cubicBezTo>
                    <a:pt x="10962132" y="0"/>
                    <a:pt x="11044048" y="81915"/>
                    <a:pt x="11044048" y="182880"/>
                  </a:cubicBezTo>
                  <a:lnTo>
                    <a:pt x="11044048" y="2398014"/>
                  </a:lnTo>
                  <a:cubicBezTo>
                    <a:pt x="11044048" y="2498979"/>
                    <a:pt x="10962132" y="2580894"/>
                    <a:pt x="10861167" y="2580894"/>
                  </a:cubicBezTo>
                  <a:lnTo>
                    <a:pt x="182880" y="2580894"/>
                  </a:lnTo>
                  <a:cubicBezTo>
                    <a:pt x="81915" y="2580894"/>
                    <a:pt x="0" y="2498979"/>
                    <a:pt x="0" y="239801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753367" y="7388275"/>
            <a:ext cx="8283029" cy="114300"/>
            <a:chOff x="0" y="0"/>
            <a:chExt cx="11044038" cy="152400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11044047" cy="152400"/>
            </a:xfrm>
            <a:custGeom>
              <a:avLst/>
              <a:gdLst/>
              <a:ahLst/>
              <a:cxnLst/>
              <a:rect l="l" t="t" r="r" b="b"/>
              <a:pathLst>
                <a:path w="11044047" h="152400">
                  <a:moveTo>
                    <a:pt x="0" y="0"/>
                  </a:moveTo>
                  <a:lnTo>
                    <a:pt x="11044047" y="0"/>
                  </a:lnTo>
                  <a:lnTo>
                    <a:pt x="11044047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r="-22"/>
              </a:stretch>
            </a:blip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4572000" y="7094041"/>
            <a:ext cx="645616" cy="645616"/>
            <a:chOff x="0" y="0"/>
            <a:chExt cx="860822" cy="860822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860806" cy="860806"/>
            </a:xfrm>
            <a:custGeom>
              <a:avLst/>
              <a:gdLst/>
              <a:ahLst/>
              <a:cxnLst/>
              <a:rect l="l" t="t" r="r" b="b"/>
              <a:pathLst>
                <a:path w="860806" h="860806">
                  <a:moveTo>
                    <a:pt x="0" y="0"/>
                  </a:moveTo>
                  <a:lnTo>
                    <a:pt x="860806" y="0"/>
                  </a:lnTo>
                  <a:lnTo>
                    <a:pt x="860806" y="860806"/>
                  </a:lnTo>
                  <a:lnTo>
                    <a:pt x="0" y="86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 b="-1"/>
              </a:stretch>
            </a:blip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4765625" y="7255371"/>
            <a:ext cx="258216" cy="322809"/>
            <a:chOff x="0" y="0"/>
            <a:chExt cx="344288" cy="430412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344297" cy="430403"/>
            </a:xfrm>
            <a:custGeom>
              <a:avLst/>
              <a:gdLst/>
              <a:ahLst/>
              <a:cxnLst/>
              <a:rect l="l" t="t" r="r" b="b"/>
              <a:pathLst>
                <a:path w="344297" h="430403">
                  <a:moveTo>
                    <a:pt x="0" y="0"/>
                  </a:moveTo>
                  <a:lnTo>
                    <a:pt x="344297" y="0"/>
                  </a:lnTo>
                  <a:lnTo>
                    <a:pt x="344297" y="430403"/>
                  </a:lnTo>
                  <a:lnTo>
                    <a:pt x="0" y="430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64" r="2" b="-366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999607" y="7711396"/>
            <a:ext cx="392361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249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ML for Text Classification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97149" y="8391674"/>
            <a:ext cx="7795469" cy="101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000" dirty="0">
                <a:solidFill>
                  <a:srgbClr val="5B5F7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"/>
              </a:rPr>
              <a:t>Progression from rule-based (VADER) to deep learning models (BERT, </a:t>
            </a:r>
            <a:r>
              <a:rPr lang="en-US" sz="2000" dirty="0" err="1">
                <a:solidFill>
                  <a:srgbClr val="5B5F7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"/>
              </a:rPr>
              <a:t>RoBERTa</a:t>
            </a:r>
            <a:r>
              <a:rPr lang="en-US" sz="2000" dirty="0">
                <a:solidFill>
                  <a:srgbClr val="5B5F7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"/>
              </a:rPr>
              <a:t>) that capture bidirectional context for sentiment.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9251602" y="7416850"/>
            <a:ext cx="8283029" cy="1935659"/>
            <a:chOff x="0" y="0"/>
            <a:chExt cx="11044038" cy="258087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044048" cy="2580894"/>
            </a:xfrm>
            <a:custGeom>
              <a:avLst/>
              <a:gdLst/>
              <a:ahLst/>
              <a:cxnLst/>
              <a:rect l="l" t="t" r="r" b="b"/>
              <a:pathLst>
                <a:path w="11044048" h="258089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861167" y="0"/>
                  </a:lnTo>
                  <a:cubicBezTo>
                    <a:pt x="10962132" y="0"/>
                    <a:pt x="11044048" y="81915"/>
                    <a:pt x="11044048" y="182880"/>
                  </a:cubicBezTo>
                  <a:lnTo>
                    <a:pt x="11044048" y="2398014"/>
                  </a:lnTo>
                  <a:cubicBezTo>
                    <a:pt x="11044048" y="2498979"/>
                    <a:pt x="10962132" y="2580894"/>
                    <a:pt x="10861167" y="2580894"/>
                  </a:cubicBezTo>
                  <a:lnTo>
                    <a:pt x="182880" y="2580894"/>
                  </a:lnTo>
                  <a:cubicBezTo>
                    <a:pt x="81915" y="2580894"/>
                    <a:pt x="0" y="2498979"/>
                    <a:pt x="0" y="239801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9251602" y="7388275"/>
            <a:ext cx="8283029" cy="114300"/>
            <a:chOff x="0" y="0"/>
            <a:chExt cx="11044038" cy="152400"/>
          </a:xfrm>
        </p:grpSpPr>
        <p:sp>
          <p:nvSpPr>
            <p:cNvPr id="42" name="Freeform 42" descr="preencoded.png"/>
            <p:cNvSpPr/>
            <p:nvPr/>
          </p:nvSpPr>
          <p:spPr>
            <a:xfrm>
              <a:off x="0" y="0"/>
              <a:ext cx="11044047" cy="152400"/>
            </a:xfrm>
            <a:custGeom>
              <a:avLst/>
              <a:gdLst/>
              <a:ahLst/>
              <a:cxnLst/>
              <a:rect l="l" t="t" r="r" b="b"/>
              <a:pathLst>
                <a:path w="11044047" h="152400">
                  <a:moveTo>
                    <a:pt x="0" y="0"/>
                  </a:moveTo>
                  <a:lnTo>
                    <a:pt x="11044047" y="0"/>
                  </a:lnTo>
                  <a:lnTo>
                    <a:pt x="11044047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r="-22"/>
              </a:stretch>
            </a:blip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13070235" y="7094041"/>
            <a:ext cx="645616" cy="645616"/>
            <a:chOff x="0" y="0"/>
            <a:chExt cx="860822" cy="860822"/>
          </a:xfrm>
        </p:grpSpPr>
        <p:sp>
          <p:nvSpPr>
            <p:cNvPr id="44" name="Freeform 44" descr="preencoded.png"/>
            <p:cNvSpPr/>
            <p:nvPr/>
          </p:nvSpPr>
          <p:spPr>
            <a:xfrm>
              <a:off x="0" y="0"/>
              <a:ext cx="860806" cy="860806"/>
            </a:xfrm>
            <a:custGeom>
              <a:avLst/>
              <a:gdLst/>
              <a:ahLst/>
              <a:cxnLst/>
              <a:rect l="l" t="t" r="r" b="b"/>
              <a:pathLst>
                <a:path w="860806" h="860806">
                  <a:moveTo>
                    <a:pt x="0" y="0"/>
                  </a:moveTo>
                  <a:lnTo>
                    <a:pt x="860806" y="0"/>
                  </a:lnTo>
                  <a:lnTo>
                    <a:pt x="860806" y="860806"/>
                  </a:lnTo>
                  <a:lnTo>
                    <a:pt x="0" y="86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 b="-1"/>
              </a:stretch>
            </a:blip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3263860" y="7255371"/>
            <a:ext cx="258216" cy="322809"/>
            <a:chOff x="0" y="0"/>
            <a:chExt cx="344288" cy="430412"/>
          </a:xfrm>
        </p:grpSpPr>
        <p:sp>
          <p:nvSpPr>
            <p:cNvPr id="46" name="Freeform 46" descr="preencoded.png"/>
            <p:cNvSpPr/>
            <p:nvPr/>
          </p:nvSpPr>
          <p:spPr>
            <a:xfrm>
              <a:off x="0" y="0"/>
              <a:ext cx="344297" cy="430403"/>
            </a:xfrm>
            <a:custGeom>
              <a:avLst/>
              <a:gdLst/>
              <a:ahLst/>
              <a:cxnLst/>
              <a:rect l="l" t="t" r="r" b="b"/>
              <a:pathLst>
                <a:path w="344297" h="430403">
                  <a:moveTo>
                    <a:pt x="0" y="0"/>
                  </a:moveTo>
                  <a:lnTo>
                    <a:pt x="344297" y="0"/>
                  </a:lnTo>
                  <a:lnTo>
                    <a:pt x="344297" y="430403"/>
                  </a:lnTo>
                  <a:lnTo>
                    <a:pt x="0" y="430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64" r="2" b="-366"/>
              </a:stretch>
            </a:blipFill>
          </p:spPr>
        </p:sp>
      </p:grpSp>
      <p:sp>
        <p:nvSpPr>
          <p:cNvPr id="47" name="TextBox 47"/>
          <p:cNvSpPr txBox="1"/>
          <p:nvPr/>
        </p:nvSpPr>
        <p:spPr>
          <a:xfrm>
            <a:off x="9495384" y="7945339"/>
            <a:ext cx="2690515" cy="34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24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App Analytics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495384" y="8391674"/>
            <a:ext cx="7795469" cy="101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000" dirty="0">
                <a:solidFill>
                  <a:srgbClr val="5B5F7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"/>
              </a:rPr>
              <a:t>Reviews are vital unstructured data. Functional failures (35% of negative reviews) and feature-level sentiment provide actionable insights.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41196" y="194227"/>
            <a:ext cx="16714842" cy="91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3. Methodology: Model Architecture &amp; Data Pipeline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576" y="1307023"/>
            <a:ext cx="6390459" cy="466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125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Data Collection &amp; Preprocessing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0616" y="1117449"/>
            <a:ext cx="10171751" cy="9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9,386 Google Play Store reviews (Dec 2011–Sep 2025) were collected. Raw data was processed through a four-stage NLP pipeline to optimize for different analyses.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1597" y="2156176"/>
            <a:ext cx="17396183" cy="786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study uses quantitative secondary data analysis, combining descriptive statistics, supervised classification, and unsupervised topic discovery for robust validation.</a:t>
            </a:r>
          </a:p>
          <a:p>
            <a:pPr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Data Collection</a:t>
            </a:r>
          </a:p>
          <a:p>
            <a:pPr marL="311051" lvl="1" indent="-155525" algn="l">
              <a:lnSpc>
                <a:spcPts val="3312"/>
              </a:lnSpc>
            </a:pP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	9,386 public Google Play Store reviews (Dec 2011–Sep 2025).</a:t>
            </a: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Preprocessing &amp; NLP</a:t>
            </a:r>
          </a:p>
          <a:p>
            <a:pPr marL="311051" lvl="1" indent="-155525" algn="l">
              <a:lnSpc>
                <a:spcPts val="3312"/>
              </a:lnSpc>
            </a:pP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	Normalization, tokenization, </a:t>
            </a:r>
            <a:r>
              <a:rPr lang="en-US" sz="2062" dirty="0" err="1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stopword</a:t>
            </a: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removal, and lemmatization to structure raw text.</a:t>
            </a: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Sentiment Analysis</a:t>
            </a:r>
          </a:p>
          <a:p>
            <a:pPr marL="311051" lvl="1" indent="-155525" algn="l">
              <a:lnSpc>
                <a:spcPts val="3312"/>
              </a:lnSpc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	</a:t>
            </a: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Comparative analysis using VADER, </a:t>
            </a:r>
            <a:r>
              <a:rPr lang="en-US" sz="2062" dirty="0" err="1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TextBlob</a:t>
            </a: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, and </a:t>
            </a:r>
            <a:r>
              <a:rPr lang="en-US" sz="2062" dirty="0" err="1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RoBERTa</a:t>
            </a: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deep learning model.</a:t>
            </a: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Supervised ML</a:t>
            </a:r>
          </a:p>
          <a:p>
            <a:pPr marL="311051" lvl="1" indent="-155525" algn="l">
              <a:lnSpc>
                <a:spcPts val="3312"/>
              </a:lnSpc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	</a:t>
            </a: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TF-IDF vectorization used to train five algorithms (Logistic Regression, Random Forest, SVM, Naive Bayes, and Gradient Boosting).</a:t>
            </a:r>
          </a:p>
          <a:p>
            <a:pPr marL="311051" lvl="1" indent="-155525" algn="l">
              <a:lnSpc>
                <a:spcPts val="3312"/>
              </a:lnSpc>
            </a:pPr>
            <a:endParaRPr lang="en-US" sz="2062" dirty="0">
              <a:solidFill>
                <a:srgbClr val="5B5F7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Topic Modeling</a:t>
            </a:r>
          </a:p>
          <a:p>
            <a:pPr marL="311051" lvl="1" indent="-155525" algn="l">
              <a:lnSpc>
                <a:spcPts val="3312"/>
              </a:lnSpc>
            </a:pPr>
            <a:r>
              <a:rPr lang="en-US" sz="20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	</a:t>
            </a:r>
            <a:r>
              <a:rPr lang="en-US" sz="2062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Latent Dirichlet Allocation (LDA) and Non-Negative Matrix Factorization (NMF) to discover latent thematic structures (e.g., update, data, billing). Keyword Analysis to identify the issues related to telecom domain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62272" y="403622"/>
            <a:ext cx="7667328" cy="466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4. Tools Used and Data Visualization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272" y="1263231"/>
            <a:ext cx="5305128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249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Programming &amp; Analytics Tools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2399" y="1801862"/>
            <a:ext cx="240952" cy="301229"/>
            <a:chOff x="0" y="0"/>
            <a:chExt cx="321270" cy="40163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321310" cy="401701"/>
            </a:xfrm>
            <a:custGeom>
              <a:avLst/>
              <a:gdLst/>
              <a:ahLst/>
              <a:cxnLst/>
              <a:rect l="l" t="t" r="r" b="b"/>
              <a:pathLst>
                <a:path w="321310" h="401701">
                  <a:moveTo>
                    <a:pt x="0" y="0"/>
                  </a:moveTo>
                  <a:lnTo>
                    <a:pt x="321310" y="0"/>
                  </a:lnTo>
                  <a:lnTo>
                    <a:pt x="321310" y="401701"/>
                  </a:lnTo>
                  <a:lnTo>
                    <a:pt x="0" y="40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93" r="12" b="-117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84212" y="1865115"/>
            <a:ext cx="463078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2000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Python 3.10, </a:t>
            </a:r>
            <a:r>
              <a:rPr lang="en-US" sz="2000" b="1" dirty="0" err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Pycharm</a:t>
            </a:r>
            <a:r>
              <a:rPr lang="en-US" sz="2000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,  </a:t>
            </a:r>
            <a:r>
              <a:rPr lang="en-US" sz="2000" b="1" dirty="0" err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Jupyter</a:t>
            </a:r>
            <a:endParaRPr lang="en-US" sz="2000" b="1" dirty="0">
              <a:solidFill>
                <a:srgbClr val="5B5F71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4212" y="2267099"/>
            <a:ext cx="7863929" cy="22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Core environment for development and interactive analysis.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22399" y="2791420"/>
            <a:ext cx="240952" cy="301229"/>
            <a:chOff x="0" y="0"/>
            <a:chExt cx="321270" cy="40163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321310" cy="401701"/>
            </a:xfrm>
            <a:custGeom>
              <a:avLst/>
              <a:gdLst/>
              <a:ahLst/>
              <a:cxnLst/>
              <a:rect l="l" t="t" r="r" b="b"/>
              <a:pathLst>
                <a:path w="321310" h="401701">
                  <a:moveTo>
                    <a:pt x="0" y="0"/>
                  </a:moveTo>
                  <a:lnTo>
                    <a:pt x="321310" y="0"/>
                  </a:lnTo>
                  <a:lnTo>
                    <a:pt x="321310" y="401701"/>
                  </a:lnTo>
                  <a:lnTo>
                    <a:pt x="0" y="40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93" r="12" b="-117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84212" y="2854672"/>
            <a:ext cx="356398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2000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Pandas &amp; NumPy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4212" y="3256657"/>
            <a:ext cx="7863929" cy="22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Data manipulation and numerical operations.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22399" y="3780979"/>
            <a:ext cx="240952" cy="301229"/>
            <a:chOff x="0" y="0"/>
            <a:chExt cx="321270" cy="40163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321310" cy="401701"/>
            </a:xfrm>
            <a:custGeom>
              <a:avLst/>
              <a:gdLst/>
              <a:ahLst/>
              <a:cxnLst/>
              <a:rect l="l" t="t" r="r" b="b"/>
              <a:pathLst>
                <a:path w="321310" h="401701">
                  <a:moveTo>
                    <a:pt x="0" y="0"/>
                  </a:moveTo>
                  <a:lnTo>
                    <a:pt x="321310" y="0"/>
                  </a:lnTo>
                  <a:lnTo>
                    <a:pt x="321310" y="401701"/>
                  </a:lnTo>
                  <a:lnTo>
                    <a:pt x="0" y="40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93" r="12" b="-1177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084212" y="3844230"/>
            <a:ext cx="424978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2000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NLTK, </a:t>
            </a:r>
            <a:r>
              <a:rPr lang="en-US" sz="2000" b="1" dirty="0" err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TextBlob</a:t>
            </a:r>
            <a:r>
              <a:rPr lang="en-US" sz="2000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, Hugging Face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4212" y="4246215"/>
            <a:ext cx="7863929" cy="22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Natural Language Processing and deep learning models.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22399" y="4770536"/>
            <a:ext cx="240952" cy="301229"/>
            <a:chOff x="0" y="0"/>
            <a:chExt cx="321270" cy="401638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321310" cy="401701"/>
            </a:xfrm>
            <a:custGeom>
              <a:avLst/>
              <a:gdLst/>
              <a:ahLst/>
              <a:cxnLst/>
              <a:rect l="l" t="t" r="r" b="b"/>
              <a:pathLst>
                <a:path w="321310" h="401701">
                  <a:moveTo>
                    <a:pt x="0" y="0"/>
                  </a:moveTo>
                  <a:lnTo>
                    <a:pt x="321310" y="0"/>
                  </a:lnTo>
                  <a:lnTo>
                    <a:pt x="321310" y="401701"/>
                  </a:lnTo>
                  <a:lnTo>
                    <a:pt x="0" y="40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93" r="12" b="-1177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084212" y="4833789"/>
            <a:ext cx="3343900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2000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Scikit-learn &amp; </a:t>
            </a:r>
            <a:r>
              <a:rPr lang="en-US" sz="2000" b="1" dirty="0" err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Gensim</a:t>
            </a:r>
            <a:endParaRPr lang="en-US" sz="2000" b="1" dirty="0">
              <a:solidFill>
                <a:srgbClr val="5B5F71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84212" y="5235774"/>
            <a:ext cx="7863929" cy="22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Machine learning classification and topic modeling (LDA/NMF).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3225" y="5805461"/>
            <a:ext cx="4695528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249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Visualization Techniques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2272" y="6327472"/>
            <a:ext cx="8385870" cy="22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 variety of visuals were used to convey complex data clearly: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8066" y="6833121"/>
            <a:ext cx="8385870" cy="22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2000"/>
              </a:lnSpc>
              <a:buFont typeface="Arial"/>
              <a:buChar char="•"/>
            </a:pPr>
            <a:r>
              <a:rPr lang="en-US" sz="200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Word Clouds (TF-IDF weighted frequency)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8066" y="7274426"/>
            <a:ext cx="8385870" cy="22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2000"/>
              </a:lnSpc>
              <a:buFont typeface="Arial"/>
              <a:buChar char="•"/>
            </a:pPr>
            <a:r>
              <a:rPr lang="en-US" sz="200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Time Series Charts (with moving averages)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8066" y="7744894"/>
            <a:ext cx="8385870" cy="22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2000"/>
              </a:lnSpc>
              <a:buFont typeface="Arial"/>
              <a:buChar char="•"/>
            </a:pPr>
            <a:r>
              <a:rPr lang="en-US" sz="200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Stacked Area Charts (sentiment breakdown)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8066" y="8215361"/>
            <a:ext cx="8385870" cy="22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Violin Plots and Annotated Heatmaps (Confusion Matrices)</a:t>
            </a:r>
          </a:p>
        </p:txBody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9279731" y="441722"/>
            <a:ext cx="8385870" cy="8385870"/>
            <a:chOff x="0" y="0"/>
            <a:chExt cx="11181160" cy="1118116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11181207" cy="11181207"/>
            </a:xfrm>
            <a:custGeom>
              <a:avLst/>
              <a:gdLst/>
              <a:ahLst/>
              <a:cxnLst/>
              <a:rect l="l" t="t" r="r" b="b"/>
              <a:pathLst>
                <a:path w="11181207" h="11181207">
                  <a:moveTo>
                    <a:pt x="0" y="0"/>
                  </a:moveTo>
                  <a:lnTo>
                    <a:pt x="11181207" y="0"/>
                  </a:lnTo>
                  <a:lnTo>
                    <a:pt x="11181207" y="11181207"/>
                  </a:lnTo>
                  <a:lnTo>
                    <a:pt x="0" y="11181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79748" y="1489919"/>
            <a:ext cx="16128504" cy="857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5. Critical Findings - Sentiment Crisis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748" y="4214366"/>
            <a:ext cx="3742879" cy="86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dirty="0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61.3%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1895" y="5446514"/>
            <a:ext cx="3678436" cy="45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Negative Sentiment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9748" y="6012656"/>
            <a:ext cx="3742879" cy="100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375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5,756 reviews show crisis-level negative sentiment.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08240" y="4214366"/>
            <a:ext cx="3742879" cy="86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2.73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6559" y="5446514"/>
            <a:ext cx="3506092" cy="45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Mean Rating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08240" y="6012656"/>
            <a:ext cx="3742879" cy="100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Significantly low compared to competitor Spark NZ (4.4).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36732" y="4214366"/>
            <a:ext cx="3742879" cy="86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79.1%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55051" y="5446514"/>
            <a:ext cx="3506093" cy="45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RoBERTa Accuracy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36732" y="6012656"/>
            <a:ext cx="3742879" cy="192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Deep learning model achieved the highest sentiment classification accuracy.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65225" y="4214366"/>
            <a:ext cx="3743027" cy="86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6000+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65225" y="5446514"/>
            <a:ext cx="3743027" cy="89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 Response Rate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65225" y="6450955"/>
            <a:ext cx="3743027" cy="100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high volume of reviews received no official response.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9748" y="8210550"/>
            <a:ext cx="16128504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375" dirty="0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 3.x generated the most negative reviews, while Version 7.x currently holds a low 2.45 rating.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55612" y="683011"/>
            <a:ext cx="18032387" cy="8920976"/>
            <a:chOff x="0" y="0"/>
            <a:chExt cx="24043183" cy="11894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43132" cy="11894693"/>
            </a:xfrm>
            <a:custGeom>
              <a:avLst/>
              <a:gdLst/>
              <a:ahLst/>
              <a:cxnLst/>
              <a:rect l="l" t="t" r="r" b="b"/>
              <a:pathLst>
                <a:path w="24043132" h="11894693">
                  <a:moveTo>
                    <a:pt x="0" y="0"/>
                  </a:moveTo>
                  <a:lnTo>
                    <a:pt x="24043132" y="0"/>
                  </a:lnTo>
                  <a:lnTo>
                    <a:pt x="24043132" y="11894693"/>
                  </a:lnTo>
                  <a:lnTo>
                    <a:pt x="0" y="1189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40" r="-174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6384" y="2928745"/>
            <a:ext cx="17975232" cy="4429509"/>
            <a:chOff x="0" y="0"/>
            <a:chExt cx="23966977" cy="59060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966932" cy="5906008"/>
            </a:xfrm>
            <a:custGeom>
              <a:avLst/>
              <a:gdLst/>
              <a:ahLst/>
              <a:cxnLst/>
              <a:rect l="l" t="t" r="r" b="b"/>
              <a:pathLst>
                <a:path w="23966932" h="5906008">
                  <a:moveTo>
                    <a:pt x="0" y="0"/>
                  </a:moveTo>
                  <a:lnTo>
                    <a:pt x="23966932" y="0"/>
                  </a:lnTo>
                  <a:lnTo>
                    <a:pt x="23966932" y="5906008"/>
                  </a:lnTo>
                  <a:lnTo>
                    <a:pt x="0" y="5906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1604</Words>
  <Application>Microsoft Office PowerPoint</Application>
  <PresentationFormat>Custom</PresentationFormat>
  <Paragraphs>240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Montserrat Bold</vt:lpstr>
      <vt:lpstr>Arimo</vt:lpstr>
      <vt:lpstr>Arial</vt:lpstr>
      <vt:lpstr>Source Sans Pro</vt:lpstr>
      <vt:lpstr>Arimo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Sentiment-and-Thematic-Analysis-of-My-One-NZ-Mobile-Application-User-Reviews.pptx</dc:title>
  <cp:lastModifiedBy>sneha umrikar</cp:lastModifiedBy>
  <cp:revision>13</cp:revision>
  <dcterms:created xsi:type="dcterms:W3CDTF">2006-08-16T00:00:00Z</dcterms:created>
  <dcterms:modified xsi:type="dcterms:W3CDTF">2025-10-17T23:28:21Z</dcterms:modified>
  <dc:identifier>DAG2Bqe4XSc</dc:identifier>
</cp:coreProperties>
</file>